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56" r:id="rId2"/>
    <p:sldId id="259" r:id="rId3"/>
    <p:sldId id="268" r:id="rId4"/>
    <p:sldId id="269" r:id="rId5"/>
    <p:sldId id="260" r:id="rId6"/>
    <p:sldId id="270" r:id="rId7"/>
    <p:sldId id="271" r:id="rId8"/>
    <p:sldId id="272" r:id="rId9"/>
    <p:sldId id="273" r:id="rId10"/>
    <p:sldId id="274" r:id="rId11"/>
    <p:sldId id="277" r:id="rId12"/>
    <p:sldId id="278" r:id="rId13"/>
    <p:sldId id="275" r:id="rId14"/>
    <p:sldId id="276" r:id="rId15"/>
    <p:sldId id="279" r:id="rId16"/>
    <p:sldId id="280" r:id="rId17"/>
    <p:sldId id="281" r:id="rId18"/>
    <p:sldId id="266" r:id="rId19"/>
    <p:sldId id="267" r:id="rId20"/>
  </p:sldIdLst>
  <p:sldSz cx="9144000" cy="6858000" type="screen4x3"/>
  <p:notesSz cx="7010400" cy="92964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698" autoAdjust="0"/>
    <p:restoredTop sz="95256" autoAdjust="0"/>
  </p:normalViewPr>
  <p:slideViewPr>
    <p:cSldViewPr snapToGrid="0">
      <p:cViewPr varScale="1">
        <p:scale>
          <a:sx n="61" d="100"/>
          <a:sy n="61" d="100"/>
        </p:scale>
        <p:origin x="944"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DE9D7A2-F28B-4B80-922C-B0D40D1F28A2}" type="datetimeFigureOut">
              <a:rPr lang="en-US" smtClean="0"/>
              <a:t>23-Mar-26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6896AF4-0D42-4E10-B761-488496CA750B}" type="slidenum">
              <a:rPr lang="en-US" smtClean="0"/>
              <a:t>‹#›</a:t>
            </a:fld>
            <a:endParaRPr lang="en-US"/>
          </a:p>
        </p:txBody>
      </p:sp>
    </p:spTree>
    <p:extLst>
      <p:ext uri="{BB962C8B-B14F-4D97-AF65-F5344CB8AC3E}">
        <p14:creationId xmlns:p14="http://schemas.microsoft.com/office/powerpoint/2010/main" val="1504673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C79E1F4-66C6-45BD-937E-CC264605A675}" type="datetimeFigureOut">
              <a:rPr lang="en-GB" smtClean="0"/>
              <a:t>23/03/2026</a:t>
            </a:fld>
            <a:endParaRPr lang="en-GB"/>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28BDFAC-D264-4767-879C-759FCD7A4B9D}" type="slidenum">
              <a:rPr lang="en-GB" smtClean="0"/>
              <a:t>‹#›</a:t>
            </a:fld>
            <a:endParaRPr lang="en-GB"/>
          </a:p>
        </p:txBody>
      </p:sp>
    </p:spTree>
    <p:extLst>
      <p:ext uri="{BB962C8B-B14F-4D97-AF65-F5344CB8AC3E}">
        <p14:creationId xmlns:p14="http://schemas.microsoft.com/office/powerpoint/2010/main" val="2874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28BDFAC-D264-4767-879C-759FCD7A4B9D}" type="slidenum">
              <a:rPr lang="en-GB" smtClean="0"/>
              <a:t>1</a:t>
            </a:fld>
            <a:endParaRPr lang="en-GB"/>
          </a:p>
        </p:txBody>
      </p:sp>
    </p:spTree>
    <p:extLst>
      <p:ext uri="{BB962C8B-B14F-4D97-AF65-F5344CB8AC3E}">
        <p14:creationId xmlns:p14="http://schemas.microsoft.com/office/powerpoint/2010/main" val="806243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 objectives of the study, a methodological flow was developed, which included 5 steps. The first step included the designing of a questionnaire to be sent to employees from 35 </a:t>
            </a:r>
            <a:r>
              <a:rPr lang="en-GB" sz="1800" dirty="0">
                <a:effectLst/>
                <a:latin typeface="Times New Roman" panose="02020603050405020304" pitchFamily="18" charset="0"/>
                <a:ea typeface="Calibri" panose="020F0502020204030204" pitchFamily="34" charset="0"/>
              </a:rPr>
              <a:t>agricultural enterprises from 4 fields of activities, typical in agriculture from the western part of Romania.</a:t>
            </a:r>
            <a:endParaRPr lang="en-GB" dirty="0"/>
          </a:p>
        </p:txBody>
      </p:sp>
      <p:sp>
        <p:nvSpPr>
          <p:cNvPr id="4" name="Slide Number Placeholder 3"/>
          <p:cNvSpPr>
            <a:spLocks noGrp="1"/>
          </p:cNvSpPr>
          <p:nvPr>
            <p:ph type="sldNum" sz="quarter" idx="5"/>
          </p:nvPr>
        </p:nvSpPr>
        <p:spPr/>
        <p:txBody>
          <a:bodyPr/>
          <a:lstStyle/>
          <a:p>
            <a:fld id="{6F71E223-46B1-4153-B932-23959A15E76E}" type="slidenum">
              <a:rPr lang="en-GB" smtClean="0"/>
              <a:t>4</a:t>
            </a:fld>
            <a:endParaRPr lang="en-GB"/>
          </a:p>
        </p:txBody>
      </p:sp>
    </p:spTree>
    <p:extLst>
      <p:ext uri="{BB962C8B-B14F-4D97-AF65-F5344CB8AC3E}">
        <p14:creationId xmlns:p14="http://schemas.microsoft.com/office/powerpoint/2010/main" val="1154417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47CDFC-FF0C-4AFF-96E9-F12E3E8F0AC2}" type="datetimeFigureOut">
              <a:rPr lang="ro-RO" smtClean="0"/>
              <a:t>23.03.2026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2703237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7CDFC-FF0C-4AFF-96E9-F12E3E8F0AC2}" type="datetimeFigureOut">
              <a:rPr lang="ro-RO" smtClean="0"/>
              <a:t>23.03.2026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429440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7CDFC-FF0C-4AFF-96E9-F12E3E8F0AC2}" type="datetimeFigureOut">
              <a:rPr lang="ro-RO" smtClean="0"/>
              <a:t>23.03.2026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376693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7CDFC-FF0C-4AFF-96E9-F12E3E8F0AC2}" type="datetimeFigureOut">
              <a:rPr lang="ro-RO" smtClean="0"/>
              <a:t>23.03.2026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3794461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47CDFC-FF0C-4AFF-96E9-F12E3E8F0AC2}" type="datetimeFigureOut">
              <a:rPr lang="ro-RO" smtClean="0"/>
              <a:t>23.03.2026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1213997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47CDFC-FF0C-4AFF-96E9-F12E3E8F0AC2}" type="datetimeFigureOut">
              <a:rPr lang="ro-RO" smtClean="0"/>
              <a:t>23.03.2026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3967423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47CDFC-FF0C-4AFF-96E9-F12E3E8F0AC2}" type="datetimeFigureOut">
              <a:rPr lang="ro-RO" smtClean="0"/>
              <a:t>23.03.2026</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1462702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47CDFC-FF0C-4AFF-96E9-F12E3E8F0AC2}" type="datetimeFigureOut">
              <a:rPr lang="ro-RO" smtClean="0"/>
              <a:t>23.03.2026</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1179159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47CDFC-FF0C-4AFF-96E9-F12E3E8F0AC2}" type="datetimeFigureOut">
              <a:rPr lang="ro-RO" smtClean="0"/>
              <a:t>23.03.2026</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41561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47CDFC-FF0C-4AFF-96E9-F12E3E8F0AC2}" type="datetimeFigureOut">
              <a:rPr lang="ro-RO" smtClean="0"/>
              <a:t>23.03.2026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551247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47CDFC-FF0C-4AFF-96E9-F12E3E8F0AC2}" type="datetimeFigureOut">
              <a:rPr lang="ro-RO" smtClean="0"/>
              <a:t>23.03.2026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51DE691-53E6-4182-8F86-3EFEABD20EE7}" type="slidenum">
              <a:rPr lang="ro-RO" smtClean="0"/>
              <a:t>‹#›</a:t>
            </a:fld>
            <a:endParaRPr lang="ro-RO"/>
          </a:p>
        </p:txBody>
      </p:sp>
    </p:spTree>
    <p:extLst>
      <p:ext uri="{BB962C8B-B14F-4D97-AF65-F5344CB8AC3E}">
        <p14:creationId xmlns:p14="http://schemas.microsoft.com/office/powerpoint/2010/main" val="1549167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7CDFC-FF0C-4AFF-96E9-F12E3E8F0AC2}" type="datetimeFigureOut">
              <a:rPr lang="ro-RO" smtClean="0"/>
              <a:t>23.03.2026</a:t>
            </a:fld>
            <a:endParaRPr lang="ro-R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1DE691-53E6-4182-8F86-3EFEABD20EE7}" type="slidenum">
              <a:rPr lang="ro-RO" smtClean="0"/>
              <a:t>‹#›</a:t>
            </a:fld>
            <a:endParaRPr lang="ro-RO"/>
          </a:p>
        </p:txBody>
      </p:sp>
    </p:spTree>
    <p:extLst>
      <p:ext uri="{BB962C8B-B14F-4D97-AF65-F5344CB8AC3E}">
        <p14:creationId xmlns:p14="http://schemas.microsoft.com/office/powerpoint/2010/main" val="26346035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descr="slide1e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7" y="0"/>
            <a:ext cx="9322162" cy="7014927"/>
          </a:xfrm>
          <a:prstGeom prst="rect">
            <a:avLst/>
          </a:prstGeom>
          <a:effectLst>
            <a:outerShdw blurRad="50800" dist="50800" dir="5400000" algn="ctr" rotWithShape="0">
              <a:srgbClr val="000000"/>
            </a:outerShdw>
          </a:effectLst>
        </p:spPr>
      </p:pic>
      <p:sp>
        <p:nvSpPr>
          <p:cNvPr id="7" name="TextBox 6"/>
          <p:cNvSpPr txBox="1"/>
          <p:nvPr/>
        </p:nvSpPr>
        <p:spPr>
          <a:xfrm>
            <a:off x="3056934" y="2921490"/>
            <a:ext cx="5372362" cy="3354765"/>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2800" b="1" dirty="0">
                <a:latin typeface="Myriad Pro Cond" panose="020B0506030403020204" pitchFamily="34" charset="0"/>
              </a:rPr>
              <a:t>CERCETĂRI PRIVIND INTEGRAREA ELEMENTELOR DE DIGITALIZARE ÎN SISTEMELE DIN INGINERIA AGRICOLĂ</a:t>
            </a:r>
            <a:endParaRPr lang="en-GB" sz="2800" b="1" dirty="0">
              <a:latin typeface="Myriad Pro Cond" panose="020B0506030403020204" pitchFamily="34" charset="0"/>
            </a:endParaRPr>
          </a:p>
          <a:p>
            <a:r>
              <a:rPr lang="ro-RO" sz="2400" b="1" dirty="0">
                <a:solidFill>
                  <a:schemeClr val="tx1">
                    <a:lumMod val="95000"/>
                    <a:lumOff val="5000"/>
                  </a:schemeClr>
                </a:solidFill>
              </a:rPr>
              <a:t>D. ȚUCU</a:t>
            </a:r>
            <a:r>
              <a:rPr lang="ro-RO" sz="2400" b="1" baseline="30000" dirty="0">
                <a:solidFill>
                  <a:schemeClr val="tx1">
                    <a:lumMod val="95000"/>
                    <a:lumOff val="5000"/>
                  </a:schemeClr>
                </a:solidFill>
              </a:rPr>
              <a:t>1,2</a:t>
            </a:r>
            <a:r>
              <a:rPr lang="ro-RO" sz="2400" b="1" dirty="0">
                <a:solidFill>
                  <a:schemeClr val="tx1">
                    <a:lumMod val="95000"/>
                    <a:lumOff val="5000"/>
                  </a:schemeClr>
                </a:solidFill>
              </a:rPr>
              <a:t> , A. POP</a:t>
            </a:r>
            <a:r>
              <a:rPr lang="en-US" sz="2400" b="1" baseline="30000" dirty="0">
                <a:solidFill>
                  <a:schemeClr val="tx1">
                    <a:lumMod val="95000"/>
                    <a:lumOff val="5000"/>
                  </a:schemeClr>
                </a:solidFill>
              </a:rPr>
              <a:t>1</a:t>
            </a:r>
            <a:r>
              <a:rPr lang="ro-RO" sz="2400" b="1" dirty="0">
                <a:solidFill>
                  <a:schemeClr val="tx1">
                    <a:lumMod val="95000"/>
                    <a:lumOff val="5000"/>
                  </a:schemeClr>
                </a:solidFill>
              </a:rPr>
              <a:t> , N. S. LONTIS</a:t>
            </a:r>
            <a:r>
              <a:rPr lang="ro-RO" sz="2400" b="1" baseline="30000" dirty="0">
                <a:solidFill>
                  <a:schemeClr val="tx1">
                    <a:lumMod val="95000"/>
                    <a:lumOff val="5000"/>
                  </a:schemeClr>
                </a:solidFill>
              </a:rPr>
              <a:t>2</a:t>
            </a:r>
            <a:r>
              <a:rPr lang="en-US" sz="2400" b="1" dirty="0">
                <a:solidFill>
                  <a:schemeClr val="tx1">
                    <a:lumMod val="95000"/>
                    <a:lumOff val="5000"/>
                  </a:schemeClr>
                </a:solidFill>
              </a:rPr>
              <a:t>, </a:t>
            </a:r>
            <a:r>
              <a:rPr lang="ro-RO" sz="2400" b="1" dirty="0">
                <a:solidFill>
                  <a:schemeClr val="tx1">
                    <a:lumMod val="95000"/>
                    <a:lumOff val="5000"/>
                  </a:schemeClr>
                </a:solidFill>
              </a:rPr>
              <a:t>Ș. A.MARIȘ</a:t>
            </a:r>
            <a:r>
              <a:rPr lang="ro-RO" sz="2400" b="1" baseline="30000" dirty="0">
                <a:solidFill>
                  <a:schemeClr val="tx1">
                    <a:lumMod val="95000"/>
                    <a:lumOff val="5000"/>
                  </a:schemeClr>
                </a:solidFill>
              </a:rPr>
              <a:t>3 </a:t>
            </a:r>
            <a:endParaRPr lang="en-US" sz="2400" b="1" dirty="0">
              <a:solidFill>
                <a:schemeClr val="tx1">
                  <a:lumMod val="95000"/>
                  <a:lumOff val="5000"/>
                </a:schemeClr>
              </a:solidFill>
            </a:endParaRPr>
          </a:p>
          <a:p>
            <a:r>
              <a:rPr lang="ro-RO" sz="2400" b="1" baseline="30000" dirty="0">
                <a:solidFill>
                  <a:schemeClr val="tx1">
                    <a:lumMod val="95000"/>
                    <a:lumOff val="5000"/>
                  </a:schemeClr>
                </a:solidFill>
              </a:rPr>
              <a:t>1</a:t>
            </a:r>
            <a:r>
              <a:rPr lang="ro-RO" sz="2400" b="1" dirty="0">
                <a:solidFill>
                  <a:schemeClr val="tx1">
                    <a:lumMod val="95000"/>
                    <a:lumOff val="5000"/>
                  </a:schemeClr>
                </a:solidFill>
              </a:rPr>
              <a:t>ASAS; </a:t>
            </a:r>
            <a:r>
              <a:rPr lang="ro-RO" sz="2400" b="1" baseline="30000" dirty="0">
                <a:solidFill>
                  <a:schemeClr val="tx1">
                    <a:lumMod val="95000"/>
                    <a:lumOff val="5000"/>
                  </a:schemeClr>
                </a:solidFill>
              </a:rPr>
              <a:t>2</a:t>
            </a:r>
            <a:r>
              <a:rPr lang="ro-RO" sz="2400" b="1" dirty="0">
                <a:solidFill>
                  <a:schemeClr val="tx1">
                    <a:lumMod val="95000"/>
                    <a:lumOff val="5000"/>
                  </a:schemeClr>
                </a:solidFill>
              </a:rPr>
              <a:t>UP Timișoara; </a:t>
            </a:r>
            <a:r>
              <a:rPr lang="ro-RO" sz="2400" b="1" baseline="30000" dirty="0">
                <a:solidFill>
                  <a:schemeClr val="tx1">
                    <a:lumMod val="95000"/>
                    <a:lumOff val="5000"/>
                  </a:schemeClr>
                </a:solidFill>
              </a:rPr>
              <a:t>3</a:t>
            </a:r>
            <a:r>
              <a:rPr lang="ro-RO" sz="2400" b="1" dirty="0">
                <a:solidFill>
                  <a:schemeClr val="tx1">
                    <a:lumMod val="95000"/>
                    <a:lumOff val="5000"/>
                  </a:schemeClr>
                </a:solidFill>
              </a:rPr>
              <a:t>UIS Timișoara</a:t>
            </a:r>
            <a:endParaRPr lang="ro-RO" sz="2400" b="1" dirty="0">
              <a:solidFill>
                <a:schemeClr val="tx1">
                  <a:lumMod val="95000"/>
                  <a:lumOff val="5000"/>
                </a:schemeClr>
              </a:solidFill>
              <a:latin typeface="Myriad Pro Cond" panose="020B0506030403020204" pitchFamily="34" charset="0"/>
            </a:endParaRPr>
          </a:p>
        </p:txBody>
      </p:sp>
      <p:sp>
        <p:nvSpPr>
          <p:cNvPr id="6" name="Rectangle 5"/>
          <p:cNvSpPr/>
          <p:nvPr/>
        </p:nvSpPr>
        <p:spPr>
          <a:xfrm>
            <a:off x="30379" y="6217739"/>
            <a:ext cx="7802486" cy="615553"/>
          </a:xfrm>
          <a:prstGeom prst="rect">
            <a:avLst/>
          </a:prstGeom>
        </p:spPr>
        <p:txBody>
          <a:bodyPr wrap="square">
            <a:spAutoFit/>
          </a:bodyPr>
          <a:lstStyle/>
          <a:p>
            <a:pPr algn="ctr"/>
            <a:r>
              <a:rPr lang="ro-RO" b="1" dirty="0">
                <a:latin typeface="Myriad Pro Cond" panose="020B0506030403020204" pitchFamily="34" charset="0"/>
              </a:rPr>
              <a:t>Cercetări în domeniul mecanizării agriculturii – Realizări și perspective</a:t>
            </a:r>
            <a:endParaRPr lang="en-US" b="1" dirty="0">
              <a:latin typeface="Myriad Pro Cond" panose="020B0506030403020204" pitchFamily="34" charset="0"/>
            </a:endParaRPr>
          </a:p>
          <a:p>
            <a:pPr algn="ctr"/>
            <a:r>
              <a:rPr lang="ro-RO" sz="1600" dirty="0">
                <a:latin typeface="Myriad Pro Cond" panose="020B0506030403020204" pitchFamily="34" charset="0"/>
              </a:rPr>
              <a:t>26 Nartie 2026, ASAS, București </a:t>
            </a:r>
            <a:endParaRPr lang="en-GB" sz="1600" dirty="0"/>
          </a:p>
        </p:txBody>
      </p:sp>
      <p:sp>
        <p:nvSpPr>
          <p:cNvPr id="8" name="Rectangle 7"/>
          <p:cNvSpPr/>
          <p:nvPr/>
        </p:nvSpPr>
        <p:spPr>
          <a:xfrm>
            <a:off x="7983720" y="6457890"/>
            <a:ext cx="1160280" cy="400110"/>
          </a:xfrm>
          <a:prstGeom prst="rect">
            <a:avLst/>
          </a:prstGeom>
        </p:spPr>
        <p:txBody>
          <a:bodyPr wrap="square">
            <a:spAutoFit/>
          </a:bodyPr>
          <a:lstStyle/>
          <a:p>
            <a:pPr algn="ctr"/>
            <a:fld id="{CFC80798-2DD0-4F50-B8F3-AD19DCB81B06}" type="slidenum">
              <a:rPr lang="en-GB" sz="2000" smtClean="0">
                <a:solidFill>
                  <a:schemeClr val="bg1"/>
                </a:solidFill>
              </a:rPr>
              <a:t>1</a:t>
            </a:fld>
            <a:r>
              <a:rPr lang="en-GB" sz="2000" dirty="0">
                <a:solidFill>
                  <a:schemeClr val="bg1"/>
                </a:solidFill>
              </a:rPr>
              <a:t> /19 </a:t>
            </a:r>
          </a:p>
        </p:txBody>
      </p:sp>
      <p:pic>
        <p:nvPicPr>
          <p:cNvPr id="2" name="Picture 1">
            <a:extLst>
              <a:ext uri="{FF2B5EF4-FFF2-40B4-BE49-F238E27FC236}">
                <a16:creationId xmlns:a16="http://schemas.microsoft.com/office/drawing/2014/main" id="{08EB0492-9865-0BBD-EEE4-AD0ABFD071E1}"/>
              </a:ext>
            </a:extLst>
          </p:cNvPr>
          <p:cNvPicPr>
            <a:picLocks noChangeAspect="1"/>
          </p:cNvPicPr>
          <p:nvPr/>
        </p:nvPicPr>
        <p:blipFill>
          <a:blip r:embed="rId4"/>
          <a:stretch>
            <a:fillRect/>
          </a:stretch>
        </p:blipFill>
        <p:spPr>
          <a:xfrm>
            <a:off x="30379" y="241738"/>
            <a:ext cx="1410505" cy="1410505"/>
          </a:xfrm>
          <a:prstGeom prst="rect">
            <a:avLst/>
          </a:prstGeom>
        </p:spPr>
      </p:pic>
    </p:spTree>
    <p:extLst>
      <p:ext uri="{BB962C8B-B14F-4D97-AF65-F5344CB8AC3E}">
        <p14:creationId xmlns:p14="http://schemas.microsoft.com/office/powerpoint/2010/main" val="3242379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18E29-DFCB-096B-CE35-DD0DE9450D3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7AA8BE-CA24-510A-2063-ACB3EF49319E}"/>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2</a:t>
            </a:r>
          </a:p>
        </p:txBody>
      </p:sp>
      <p:sp>
        <p:nvSpPr>
          <p:cNvPr id="7" name="Rectangle 6">
            <a:extLst>
              <a:ext uri="{FF2B5EF4-FFF2-40B4-BE49-F238E27FC236}">
                <a16:creationId xmlns:a16="http://schemas.microsoft.com/office/drawing/2014/main" id="{3BC4E43C-EDE4-5FB3-6D84-99B3284A0C8A}"/>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10</a:t>
            </a:fld>
            <a:r>
              <a:rPr lang="en-GB" sz="2000" dirty="0">
                <a:solidFill>
                  <a:schemeClr val="bg1"/>
                </a:solidFill>
              </a:rPr>
              <a:t> /10 </a:t>
            </a:r>
          </a:p>
        </p:txBody>
      </p:sp>
      <p:sp>
        <p:nvSpPr>
          <p:cNvPr id="4" name="TextBox 3">
            <a:extLst>
              <a:ext uri="{FF2B5EF4-FFF2-40B4-BE49-F238E27FC236}">
                <a16:creationId xmlns:a16="http://schemas.microsoft.com/office/drawing/2014/main" id="{1330EF19-C8B8-9C18-4A9E-08E1190F7A9F}"/>
              </a:ext>
            </a:extLst>
          </p:cNvPr>
          <p:cNvSpPr txBox="1"/>
          <p:nvPr/>
        </p:nvSpPr>
        <p:spPr>
          <a:xfrm>
            <a:off x="-259080" y="5572462"/>
            <a:ext cx="4572000" cy="707886"/>
          </a:xfrm>
          <a:prstGeom prst="rect">
            <a:avLst/>
          </a:prstGeom>
          <a:noFill/>
        </p:spPr>
        <p:txBody>
          <a:bodyPr wrap="square">
            <a:spAutoFit/>
          </a:bodyPr>
          <a:lstStyle/>
          <a:p>
            <a:pPr algn="ctr"/>
            <a:r>
              <a:rPr lang="en-US" sz="2000" b="1" dirty="0">
                <a:effectLst/>
                <a:latin typeface="Times New Roman" panose="02020603050405020304" pitchFamily="18" charset="0"/>
                <a:ea typeface="Calibri" panose="020F0502020204030204" pitchFamily="34" charset="0"/>
              </a:rPr>
              <a:t>RADAR (Robot for </a:t>
            </a:r>
            <a:r>
              <a:rPr lang="en-US" sz="2000" b="1" dirty="0" err="1">
                <a:effectLst/>
                <a:latin typeface="Times New Roman" panose="02020603050405020304" pitchFamily="18" charset="0"/>
                <a:ea typeface="Calibri" panose="020F0502020204030204" pitchFamily="34" charset="0"/>
              </a:rPr>
              <a:t>ADding</a:t>
            </a:r>
            <a:r>
              <a:rPr lang="en-US" sz="2000" b="1" dirty="0">
                <a:effectLst/>
                <a:latin typeface="Times New Roman" panose="02020603050405020304" pitchFamily="18" charset="0"/>
                <a:ea typeface="Calibri" panose="020F0502020204030204" pitchFamily="34" charset="0"/>
              </a:rPr>
              <a:t>-up Automatically the Ripe tomatoes)</a:t>
            </a:r>
            <a:endParaRPr lang="en-US" sz="2000" b="1" dirty="0"/>
          </a:p>
        </p:txBody>
      </p:sp>
      <p:pic>
        <p:nvPicPr>
          <p:cNvPr id="8" name="Picture 7">
            <a:extLst>
              <a:ext uri="{FF2B5EF4-FFF2-40B4-BE49-F238E27FC236}">
                <a16:creationId xmlns:a16="http://schemas.microsoft.com/office/drawing/2014/main" id="{3F2E8FAA-C943-7ECA-17BE-375CF3C9D934}"/>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9540" y="917912"/>
            <a:ext cx="4038600" cy="4654550"/>
          </a:xfrm>
          <a:prstGeom prst="rect">
            <a:avLst/>
          </a:prstGeom>
          <a:noFill/>
        </p:spPr>
      </p:pic>
      <p:pic>
        <p:nvPicPr>
          <p:cNvPr id="9" name="Picture 8">
            <a:extLst>
              <a:ext uri="{FF2B5EF4-FFF2-40B4-BE49-F238E27FC236}">
                <a16:creationId xmlns:a16="http://schemas.microsoft.com/office/drawing/2014/main" id="{4EBEDF2E-516E-BFDC-1BD7-BECEBB2494CF}"/>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912333" y="1012209"/>
            <a:ext cx="5039995" cy="4465955"/>
          </a:xfrm>
          <a:prstGeom prst="rect">
            <a:avLst/>
          </a:prstGeom>
          <a:noFill/>
        </p:spPr>
      </p:pic>
      <p:sp>
        <p:nvSpPr>
          <p:cNvPr id="12" name="TextBox 11">
            <a:extLst>
              <a:ext uri="{FF2B5EF4-FFF2-40B4-BE49-F238E27FC236}">
                <a16:creationId xmlns:a16="http://schemas.microsoft.com/office/drawing/2014/main" id="{2E2B147C-BA7B-BB69-EF9C-9AFDAF9D688B}"/>
              </a:ext>
            </a:extLst>
          </p:cNvPr>
          <p:cNvSpPr txBox="1"/>
          <p:nvPr/>
        </p:nvSpPr>
        <p:spPr>
          <a:xfrm>
            <a:off x="3974466" y="5488156"/>
            <a:ext cx="5039994" cy="1015663"/>
          </a:xfrm>
          <a:prstGeom prst="rect">
            <a:avLst/>
          </a:prstGeom>
          <a:noFill/>
        </p:spPr>
        <p:txBody>
          <a:bodyPr wrap="square">
            <a:spAutoFit/>
          </a:bodyPr>
          <a:lstStyle/>
          <a:p>
            <a:pPr algn="ctr"/>
            <a:r>
              <a:rPr lang="ro-RO" sz="2000" b="1" dirty="0"/>
              <a:t>Stand experimental de laborator pentru cercetarea interacțiunii dintre prehensor și roșie</a:t>
            </a:r>
            <a:endParaRPr lang="en-US" sz="2000" b="1" dirty="0"/>
          </a:p>
        </p:txBody>
      </p:sp>
    </p:spTree>
    <p:extLst>
      <p:ext uri="{BB962C8B-B14F-4D97-AF65-F5344CB8AC3E}">
        <p14:creationId xmlns:p14="http://schemas.microsoft.com/office/powerpoint/2010/main" val="3101329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4A80E-666B-3103-67F7-869BCF2B10E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81593B5-0EA0-01E7-F2E3-D51E3C207A8B}"/>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3</a:t>
            </a:r>
          </a:p>
        </p:txBody>
      </p:sp>
      <p:sp>
        <p:nvSpPr>
          <p:cNvPr id="7" name="Rectangle 6">
            <a:extLst>
              <a:ext uri="{FF2B5EF4-FFF2-40B4-BE49-F238E27FC236}">
                <a16:creationId xmlns:a16="http://schemas.microsoft.com/office/drawing/2014/main" id="{18706A5F-D4EE-0368-AEE7-324F2AB0A6D4}"/>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11</a:t>
            </a:fld>
            <a:r>
              <a:rPr lang="en-GB" sz="2000" dirty="0">
                <a:solidFill>
                  <a:schemeClr val="bg1"/>
                </a:solidFill>
              </a:rPr>
              <a:t> /10 </a:t>
            </a:r>
          </a:p>
        </p:txBody>
      </p:sp>
      <p:sp>
        <p:nvSpPr>
          <p:cNvPr id="4" name="TextBox 3">
            <a:extLst>
              <a:ext uri="{FF2B5EF4-FFF2-40B4-BE49-F238E27FC236}">
                <a16:creationId xmlns:a16="http://schemas.microsoft.com/office/drawing/2014/main" id="{0315F656-25D9-8B1A-7598-C604890DFC7D}"/>
              </a:ext>
            </a:extLst>
          </p:cNvPr>
          <p:cNvSpPr txBox="1"/>
          <p:nvPr/>
        </p:nvSpPr>
        <p:spPr>
          <a:xfrm>
            <a:off x="392164" y="917912"/>
            <a:ext cx="3582302" cy="400110"/>
          </a:xfrm>
          <a:prstGeom prst="rect">
            <a:avLst/>
          </a:prstGeom>
          <a:noFill/>
        </p:spPr>
        <p:txBody>
          <a:bodyPr wrap="square">
            <a:spAutoFit/>
          </a:bodyPr>
          <a:lstStyle/>
          <a:p>
            <a:pPr algn="ctr"/>
            <a:r>
              <a:rPr lang="ro-RO" sz="2000" dirty="0">
                <a:effectLst/>
                <a:latin typeface="Times New Roman" panose="02020603050405020304" pitchFamily="18" charset="0"/>
                <a:ea typeface="Calibri" panose="020F0502020204030204" pitchFamily="34" charset="0"/>
              </a:rPr>
              <a:t>Eficiența totală CFV măsurată: </a:t>
            </a:r>
            <a:endParaRPr lang="en-US" sz="2000" dirty="0"/>
          </a:p>
        </p:txBody>
      </p:sp>
      <p:pic>
        <p:nvPicPr>
          <p:cNvPr id="2" name="Picture 1">
            <a:extLst>
              <a:ext uri="{FF2B5EF4-FFF2-40B4-BE49-F238E27FC236}">
                <a16:creationId xmlns:a16="http://schemas.microsoft.com/office/drawing/2014/main" id="{A1D45F0C-3571-9B0F-C065-28197E4A6C7A}"/>
              </a:ext>
            </a:extLst>
          </p:cNvPr>
          <p:cNvPicPr>
            <a:picLocks noChangeAspect="1"/>
          </p:cNvPicPr>
          <p:nvPr/>
        </p:nvPicPr>
        <p:blipFill>
          <a:blip r:embed="rId2"/>
          <a:srcRect l="9526" t="21592" r="19023"/>
          <a:stretch>
            <a:fillRect/>
          </a:stretch>
        </p:blipFill>
        <p:spPr>
          <a:xfrm>
            <a:off x="886149" y="1223172"/>
            <a:ext cx="2941321" cy="731756"/>
          </a:xfrm>
          <a:prstGeom prst="rect">
            <a:avLst/>
          </a:prstGeom>
        </p:spPr>
      </p:pic>
      <p:sp>
        <p:nvSpPr>
          <p:cNvPr id="3" name="TextBox 2">
            <a:extLst>
              <a:ext uri="{FF2B5EF4-FFF2-40B4-BE49-F238E27FC236}">
                <a16:creationId xmlns:a16="http://schemas.microsoft.com/office/drawing/2014/main" id="{0BDF4D21-01AA-7C21-E66B-37867ABCC8A1}"/>
              </a:ext>
            </a:extLst>
          </p:cNvPr>
          <p:cNvSpPr txBox="1"/>
          <p:nvPr/>
        </p:nvSpPr>
        <p:spPr>
          <a:xfrm>
            <a:off x="5169536" y="685864"/>
            <a:ext cx="2941320" cy="707886"/>
          </a:xfrm>
          <a:prstGeom prst="rect">
            <a:avLst/>
          </a:prstGeom>
          <a:noFill/>
        </p:spPr>
        <p:txBody>
          <a:bodyPr wrap="square">
            <a:spAutoFit/>
          </a:bodyPr>
          <a:lstStyle/>
          <a:p>
            <a:pPr algn="ctr"/>
            <a:r>
              <a:rPr lang="ro-RO" sz="2000" dirty="0">
                <a:effectLst/>
                <a:latin typeface="Times New Roman" panose="02020603050405020304" pitchFamily="18" charset="0"/>
                <a:ea typeface="Calibri" panose="020F0502020204030204" pitchFamily="34" charset="0"/>
              </a:rPr>
              <a:t>Eficiența totală a puterii instalate în sistem: </a:t>
            </a:r>
            <a:endParaRPr lang="en-US" sz="2000" dirty="0"/>
          </a:p>
        </p:txBody>
      </p:sp>
      <p:pic>
        <p:nvPicPr>
          <p:cNvPr id="6" name="Picture 5">
            <a:extLst>
              <a:ext uri="{FF2B5EF4-FFF2-40B4-BE49-F238E27FC236}">
                <a16:creationId xmlns:a16="http://schemas.microsoft.com/office/drawing/2014/main" id="{52ACB6D0-1DDE-CC16-B508-BB717430DB21}"/>
              </a:ext>
            </a:extLst>
          </p:cNvPr>
          <p:cNvPicPr>
            <a:picLocks noChangeAspect="1"/>
          </p:cNvPicPr>
          <p:nvPr/>
        </p:nvPicPr>
        <p:blipFill>
          <a:blip r:embed="rId3"/>
          <a:srcRect t="29401" r="28550" b="5647"/>
          <a:stretch>
            <a:fillRect/>
          </a:stretch>
        </p:blipFill>
        <p:spPr>
          <a:xfrm>
            <a:off x="4920722" y="1307990"/>
            <a:ext cx="3023218" cy="707886"/>
          </a:xfrm>
          <a:prstGeom prst="rect">
            <a:avLst/>
          </a:prstGeom>
        </p:spPr>
      </p:pic>
      <p:graphicFrame>
        <p:nvGraphicFramePr>
          <p:cNvPr id="8" name="Table 7">
            <a:extLst>
              <a:ext uri="{FF2B5EF4-FFF2-40B4-BE49-F238E27FC236}">
                <a16:creationId xmlns:a16="http://schemas.microsoft.com/office/drawing/2014/main" id="{FF72C594-1A1A-F2E8-FDD4-8C071B59C2F0}"/>
              </a:ext>
            </a:extLst>
          </p:cNvPr>
          <p:cNvGraphicFramePr>
            <a:graphicFrameLocks noGrp="1"/>
          </p:cNvGraphicFramePr>
          <p:nvPr>
            <p:extLst>
              <p:ext uri="{D42A27DB-BD31-4B8C-83A1-F6EECF244321}">
                <p14:modId xmlns:p14="http://schemas.microsoft.com/office/powerpoint/2010/main" val="625653702"/>
              </p:ext>
            </p:extLst>
          </p:nvPr>
        </p:nvGraphicFramePr>
        <p:xfrm>
          <a:off x="484094" y="1928352"/>
          <a:ext cx="8175812" cy="4781177"/>
        </p:xfrm>
        <a:graphic>
          <a:graphicData uri="http://schemas.openxmlformats.org/drawingml/2006/table">
            <a:tbl>
              <a:tblPr firstRow="1" firstCol="1" bandRow="1">
                <a:tableStyleId>{00A15C55-8517-42AA-B614-E9B94910E393}</a:tableStyleId>
              </a:tblPr>
              <a:tblGrid>
                <a:gridCol w="700306">
                  <a:extLst>
                    <a:ext uri="{9D8B030D-6E8A-4147-A177-3AD203B41FA5}">
                      <a16:colId xmlns:a16="http://schemas.microsoft.com/office/drawing/2014/main" val="20000"/>
                    </a:ext>
                  </a:extLst>
                </a:gridCol>
                <a:gridCol w="1695319">
                  <a:extLst>
                    <a:ext uri="{9D8B030D-6E8A-4147-A177-3AD203B41FA5}">
                      <a16:colId xmlns:a16="http://schemas.microsoft.com/office/drawing/2014/main" val="20001"/>
                    </a:ext>
                  </a:extLst>
                </a:gridCol>
                <a:gridCol w="1763678">
                  <a:extLst>
                    <a:ext uri="{9D8B030D-6E8A-4147-A177-3AD203B41FA5}">
                      <a16:colId xmlns:a16="http://schemas.microsoft.com/office/drawing/2014/main" val="20002"/>
                    </a:ext>
                  </a:extLst>
                </a:gridCol>
                <a:gridCol w="1763678">
                  <a:extLst>
                    <a:ext uri="{9D8B030D-6E8A-4147-A177-3AD203B41FA5}">
                      <a16:colId xmlns:a16="http://schemas.microsoft.com/office/drawing/2014/main" val="20003"/>
                    </a:ext>
                  </a:extLst>
                </a:gridCol>
                <a:gridCol w="1175786">
                  <a:extLst>
                    <a:ext uri="{9D8B030D-6E8A-4147-A177-3AD203B41FA5}">
                      <a16:colId xmlns:a16="http://schemas.microsoft.com/office/drawing/2014/main" val="20004"/>
                    </a:ext>
                  </a:extLst>
                </a:gridCol>
                <a:gridCol w="1077045">
                  <a:extLst>
                    <a:ext uri="{9D8B030D-6E8A-4147-A177-3AD203B41FA5}">
                      <a16:colId xmlns:a16="http://schemas.microsoft.com/office/drawing/2014/main" val="20005"/>
                    </a:ext>
                  </a:extLst>
                </a:gridCol>
              </a:tblGrid>
              <a:tr h="506822">
                <a:tc>
                  <a:txBody>
                    <a:bodyPr/>
                    <a:lstStyle/>
                    <a:p>
                      <a:pPr algn="ctr">
                        <a:lnSpc>
                          <a:spcPct val="107000"/>
                        </a:lnSpc>
                        <a:spcAft>
                          <a:spcPts val="0"/>
                        </a:spcAft>
                      </a:pPr>
                      <a:r>
                        <a:rPr lang="ro-RO" sz="1800" dirty="0">
                          <a:solidFill>
                            <a:schemeClr val="tx1"/>
                          </a:solidFill>
                          <a:effectLst/>
                        </a:rPr>
                        <a:t>No</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800" dirty="0">
                          <a:solidFill>
                            <a:schemeClr val="tx1"/>
                          </a:solidFill>
                          <a:effectLst/>
                        </a:rPr>
                        <a:t>Zi</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800" dirty="0">
                          <a:solidFill>
                            <a:schemeClr val="tx1"/>
                          </a:solidFill>
                          <a:effectLst/>
                        </a:rPr>
                        <a:t>SR, [Whx10E3]</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800" dirty="0" err="1">
                          <a:solidFill>
                            <a:schemeClr val="tx1"/>
                          </a:solidFill>
                          <a:effectLst/>
                        </a:rPr>
                        <a:t>Ee</a:t>
                      </a:r>
                      <a:r>
                        <a:rPr lang="ro-RO" sz="1800" dirty="0">
                          <a:solidFill>
                            <a:schemeClr val="tx1"/>
                          </a:solidFill>
                          <a:effectLst/>
                        </a:rPr>
                        <a:t>, [Whx10E3]</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800" dirty="0">
                          <a:solidFill>
                            <a:schemeClr val="tx1"/>
                          </a:solidFill>
                          <a:effectLst/>
                        </a:rPr>
                        <a:t>SEF,</a:t>
                      </a:r>
                      <a:endParaRPr lang="en-GB" sz="2400" dirty="0">
                        <a:solidFill>
                          <a:schemeClr val="tx1"/>
                        </a:solidFill>
                        <a:effectLst/>
                      </a:endParaRPr>
                    </a:p>
                    <a:p>
                      <a:pPr algn="ctr">
                        <a:lnSpc>
                          <a:spcPct val="107000"/>
                        </a:lnSpc>
                        <a:spcAft>
                          <a:spcPts val="0"/>
                        </a:spcAft>
                      </a:pPr>
                      <a:r>
                        <a:rPr lang="ro-RO" sz="1800" dirty="0">
                          <a:solidFill>
                            <a:schemeClr val="tx1"/>
                          </a:solidFill>
                          <a:effectLst/>
                        </a:rPr>
                        <a:t> [%]</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800" dirty="0">
                          <a:solidFill>
                            <a:schemeClr val="tx1"/>
                          </a:solidFill>
                          <a:effectLst/>
                        </a:rPr>
                        <a:t>TEF, [%]</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47664">
                <a:tc>
                  <a:txBody>
                    <a:bodyPr/>
                    <a:lstStyle/>
                    <a:p>
                      <a:pPr algn="just">
                        <a:lnSpc>
                          <a:spcPct val="107000"/>
                        </a:lnSpc>
                        <a:spcAft>
                          <a:spcPts val="0"/>
                        </a:spcAft>
                      </a:pPr>
                      <a:r>
                        <a:rPr lang="ro-RO" sz="1800" dirty="0">
                          <a:solidFill>
                            <a:schemeClr val="tx1"/>
                          </a:solidFill>
                          <a:effectLst/>
                        </a:rPr>
                        <a:t>1</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16.05.2022</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218.34</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31.23</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34.748</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14.19</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47664">
                <a:tc>
                  <a:txBody>
                    <a:bodyPr/>
                    <a:lstStyle/>
                    <a:p>
                      <a:pPr algn="just">
                        <a:lnSpc>
                          <a:spcPct val="107000"/>
                        </a:lnSpc>
                        <a:spcAft>
                          <a:spcPts val="0"/>
                        </a:spcAft>
                      </a:pPr>
                      <a:r>
                        <a:rPr lang="ro-RO" sz="1800" dirty="0">
                          <a:solidFill>
                            <a:schemeClr val="tx1"/>
                          </a:solidFill>
                          <a:effectLst/>
                        </a:rPr>
                        <a:t>2</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17.05.2022</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173.55</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25.09</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27.454</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14.24</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47664">
                <a:tc>
                  <a:txBody>
                    <a:bodyPr/>
                    <a:lstStyle/>
                    <a:p>
                      <a:pPr algn="just">
                        <a:lnSpc>
                          <a:spcPct val="107000"/>
                        </a:lnSpc>
                        <a:spcAft>
                          <a:spcPts val="0"/>
                        </a:spcAft>
                      </a:pPr>
                      <a:r>
                        <a:rPr lang="ro-RO" sz="1800" dirty="0">
                          <a:solidFill>
                            <a:schemeClr val="tx1"/>
                          </a:solidFill>
                          <a:effectLst/>
                        </a:rPr>
                        <a:t>3</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18.05.2022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272.81</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39,50</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43.936</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14.49</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47664">
                <a:tc>
                  <a:txBody>
                    <a:bodyPr/>
                    <a:lstStyle/>
                    <a:p>
                      <a:pPr algn="just">
                        <a:lnSpc>
                          <a:spcPct val="107000"/>
                        </a:lnSpc>
                        <a:spcAft>
                          <a:spcPts val="0"/>
                        </a:spcAft>
                      </a:pPr>
                      <a:r>
                        <a:rPr lang="ro-RO" sz="1800" dirty="0">
                          <a:solidFill>
                            <a:schemeClr val="tx1"/>
                          </a:solidFill>
                          <a:effectLst/>
                        </a:rPr>
                        <a:t>4</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19.05.2022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273.13</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37.73</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41.995</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13.84</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47664">
                <a:tc>
                  <a:txBody>
                    <a:bodyPr/>
                    <a:lstStyle/>
                    <a:p>
                      <a:pPr algn="just">
                        <a:lnSpc>
                          <a:spcPct val="107000"/>
                        </a:lnSpc>
                        <a:spcAft>
                          <a:spcPts val="0"/>
                        </a:spcAft>
                      </a:pPr>
                      <a:r>
                        <a:rPr lang="ro-RO" sz="1800" dirty="0">
                          <a:solidFill>
                            <a:schemeClr val="tx1"/>
                          </a:solidFill>
                          <a:effectLst/>
                        </a:rPr>
                        <a:t>5</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20.05.2022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266.43</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37.42</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41.628</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14.06</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247664">
                <a:tc>
                  <a:txBody>
                    <a:bodyPr/>
                    <a:lstStyle/>
                    <a:p>
                      <a:pPr algn="just">
                        <a:lnSpc>
                          <a:spcPct val="107000"/>
                        </a:lnSpc>
                        <a:spcAft>
                          <a:spcPts val="0"/>
                        </a:spcAft>
                      </a:pPr>
                      <a:r>
                        <a:rPr lang="ro-RO" sz="1800" dirty="0">
                          <a:solidFill>
                            <a:schemeClr val="tx1"/>
                          </a:solidFill>
                          <a:effectLst/>
                        </a:rPr>
                        <a:t>6</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21.05.2022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224.31</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30.98</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34.474</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13.83</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47664">
                <a:tc>
                  <a:txBody>
                    <a:bodyPr/>
                    <a:lstStyle/>
                    <a:p>
                      <a:pPr algn="just">
                        <a:lnSpc>
                          <a:spcPct val="107000"/>
                        </a:lnSpc>
                        <a:spcAft>
                          <a:spcPts val="0"/>
                        </a:spcAft>
                      </a:pPr>
                      <a:r>
                        <a:rPr lang="ro-RO" sz="1800" dirty="0">
                          <a:solidFill>
                            <a:schemeClr val="tx1"/>
                          </a:solidFill>
                          <a:effectLst/>
                        </a:rPr>
                        <a:t>7</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22.05.2022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263.86</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37.05</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41.231</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14.06</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247664">
                <a:tc>
                  <a:txBody>
                    <a:bodyPr/>
                    <a:lstStyle/>
                    <a:p>
                      <a:pPr algn="just">
                        <a:lnSpc>
                          <a:spcPct val="107000"/>
                        </a:lnSpc>
                        <a:spcAft>
                          <a:spcPts val="0"/>
                        </a:spcAft>
                      </a:pPr>
                      <a:r>
                        <a:rPr lang="ro-RO" sz="1800" dirty="0">
                          <a:solidFill>
                            <a:schemeClr val="tx1"/>
                          </a:solidFill>
                          <a:effectLst/>
                        </a:rPr>
                        <a:t>8</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23.05.2022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250.57</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34.58</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38.736</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13.91</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247664">
                <a:tc>
                  <a:txBody>
                    <a:bodyPr/>
                    <a:lstStyle/>
                    <a:p>
                      <a:pPr algn="just">
                        <a:lnSpc>
                          <a:spcPct val="107000"/>
                        </a:lnSpc>
                        <a:spcAft>
                          <a:spcPts val="0"/>
                        </a:spcAft>
                      </a:pPr>
                      <a:r>
                        <a:rPr lang="ro-RO" sz="1800" dirty="0">
                          <a:solidFill>
                            <a:schemeClr val="tx1"/>
                          </a:solidFill>
                          <a:effectLst/>
                        </a:rPr>
                        <a:t>9</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24.05.2022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194.75</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27.24</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30.313</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14.01</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247664">
                <a:tc>
                  <a:txBody>
                    <a:bodyPr/>
                    <a:lstStyle/>
                    <a:p>
                      <a:pPr algn="just">
                        <a:lnSpc>
                          <a:spcPct val="107000"/>
                        </a:lnSpc>
                        <a:spcAft>
                          <a:spcPts val="0"/>
                        </a:spcAft>
                      </a:pPr>
                      <a:r>
                        <a:rPr lang="ro-RO" sz="1800" dirty="0">
                          <a:solidFill>
                            <a:schemeClr val="tx1"/>
                          </a:solidFill>
                          <a:effectLst/>
                        </a:rPr>
                        <a:t>10</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25.05.2022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245.79</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34.32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38.384</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14.06</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247664">
                <a:tc>
                  <a:txBody>
                    <a:bodyPr/>
                    <a:lstStyle/>
                    <a:p>
                      <a:pPr algn="just">
                        <a:lnSpc>
                          <a:spcPct val="107000"/>
                        </a:lnSpc>
                        <a:spcAft>
                          <a:spcPts val="0"/>
                        </a:spcAft>
                      </a:pPr>
                      <a:r>
                        <a:rPr lang="ro-RO" sz="1800" dirty="0">
                          <a:solidFill>
                            <a:schemeClr val="tx1"/>
                          </a:solidFill>
                          <a:effectLst/>
                        </a:rPr>
                        <a:t>11</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26.05.2022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222.91</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31.16</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34.683</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14.00</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247664">
                <a:tc>
                  <a:txBody>
                    <a:bodyPr/>
                    <a:lstStyle/>
                    <a:p>
                      <a:pPr algn="just">
                        <a:lnSpc>
                          <a:spcPct val="107000"/>
                        </a:lnSpc>
                        <a:spcAft>
                          <a:spcPts val="0"/>
                        </a:spcAft>
                      </a:pPr>
                      <a:r>
                        <a:rPr lang="ro-RO" sz="1800" dirty="0">
                          <a:solidFill>
                            <a:schemeClr val="tx1"/>
                          </a:solidFill>
                          <a:effectLst/>
                        </a:rPr>
                        <a:t>12</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27.05.2022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266.07</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36.13</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40.247</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13.61</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r h="247664">
                <a:tc>
                  <a:txBody>
                    <a:bodyPr/>
                    <a:lstStyle/>
                    <a:p>
                      <a:pPr algn="just">
                        <a:lnSpc>
                          <a:spcPct val="107000"/>
                        </a:lnSpc>
                        <a:spcAft>
                          <a:spcPts val="0"/>
                        </a:spcAft>
                      </a:pPr>
                      <a:r>
                        <a:rPr lang="ro-RO" sz="1800" dirty="0">
                          <a:solidFill>
                            <a:schemeClr val="tx1"/>
                          </a:solidFill>
                          <a:effectLst/>
                        </a:rPr>
                        <a:t>13</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28.05.2022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39.01</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6.26</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6.973</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16.09</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3"/>
                  </a:ext>
                </a:extLst>
              </a:tr>
              <a:tr h="247664">
                <a:tc>
                  <a:txBody>
                    <a:bodyPr/>
                    <a:lstStyle/>
                    <a:p>
                      <a:pPr algn="just">
                        <a:lnSpc>
                          <a:spcPct val="107000"/>
                        </a:lnSpc>
                        <a:spcAft>
                          <a:spcPts val="0"/>
                        </a:spcAft>
                      </a:pPr>
                      <a:r>
                        <a:rPr lang="ro-RO" sz="1800" dirty="0">
                          <a:solidFill>
                            <a:schemeClr val="tx1"/>
                          </a:solidFill>
                          <a:effectLst/>
                        </a:rPr>
                        <a:t>14</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29.05.2022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98.77</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14.12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15.722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14.33</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4"/>
                  </a:ext>
                </a:extLst>
              </a:tr>
              <a:tr h="247664">
                <a:tc>
                  <a:txBody>
                    <a:bodyPr/>
                    <a:lstStyle/>
                    <a:p>
                      <a:pPr algn="just">
                        <a:lnSpc>
                          <a:spcPct val="107000"/>
                        </a:lnSpc>
                        <a:spcAft>
                          <a:spcPts val="0"/>
                        </a:spcAft>
                      </a:pPr>
                      <a:r>
                        <a:rPr lang="ro-RO" sz="1800" dirty="0">
                          <a:solidFill>
                            <a:schemeClr val="tx1"/>
                          </a:solidFill>
                          <a:effectLst/>
                        </a:rPr>
                        <a:t>15</a:t>
                      </a:r>
                      <a:endParaRPr lang="en-GB"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30.05.2022</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153.18</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21.42</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a:effectLst/>
                        </a:rPr>
                        <a:t>23.840</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800" dirty="0">
                          <a:effectLst/>
                        </a:rPr>
                        <a:t>14.01</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5"/>
                  </a:ext>
                </a:extLst>
              </a:tr>
            </a:tbl>
          </a:graphicData>
        </a:graphic>
      </p:graphicFrame>
      <p:sp>
        <p:nvSpPr>
          <p:cNvPr id="9" name="TextBox 8">
            <a:extLst>
              <a:ext uri="{FF2B5EF4-FFF2-40B4-BE49-F238E27FC236}">
                <a16:creationId xmlns:a16="http://schemas.microsoft.com/office/drawing/2014/main" id="{44743FC0-9438-4BF6-3E82-8D115FB4A509}"/>
              </a:ext>
            </a:extLst>
          </p:cNvPr>
          <p:cNvSpPr txBox="1"/>
          <p:nvPr/>
        </p:nvSpPr>
        <p:spPr>
          <a:xfrm>
            <a:off x="201296" y="6536245"/>
            <a:ext cx="7782424" cy="400110"/>
          </a:xfrm>
          <a:prstGeom prst="rect">
            <a:avLst/>
          </a:prstGeom>
          <a:noFill/>
        </p:spPr>
        <p:txBody>
          <a:bodyPr wrap="square">
            <a:spAutoFit/>
          </a:bodyPr>
          <a:lstStyle/>
          <a:p>
            <a:pPr algn="ctr"/>
            <a:r>
              <a:rPr lang="ro-RO" sz="2000" dirty="0">
                <a:effectLst/>
                <a:latin typeface="Times New Roman" panose="02020603050405020304" pitchFamily="18" charset="0"/>
                <a:ea typeface="Calibri" panose="020F0502020204030204" pitchFamily="34" charset="0"/>
              </a:rPr>
              <a:t>Date valabile pentru perioada 1: </a:t>
            </a:r>
            <a:endParaRPr lang="en-US" sz="2000" dirty="0"/>
          </a:p>
        </p:txBody>
      </p:sp>
    </p:spTree>
    <p:extLst>
      <p:ext uri="{BB962C8B-B14F-4D97-AF65-F5344CB8AC3E}">
        <p14:creationId xmlns:p14="http://schemas.microsoft.com/office/powerpoint/2010/main" val="1666113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25CCE-91CA-3548-313E-D176C8AF74D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791335B-8ED7-4338-BF50-47BEC5A6CCBD}"/>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3</a:t>
            </a:r>
          </a:p>
        </p:txBody>
      </p:sp>
      <p:sp>
        <p:nvSpPr>
          <p:cNvPr id="7" name="Rectangle 6">
            <a:extLst>
              <a:ext uri="{FF2B5EF4-FFF2-40B4-BE49-F238E27FC236}">
                <a16:creationId xmlns:a16="http://schemas.microsoft.com/office/drawing/2014/main" id="{BDFD126F-7899-9FB5-B2C8-432CA99CFD74}"/>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12</a:t>
            </a:fld>
            <a:r>
              <a:rPr lang="en-GB" sz="2000" dirty="0">
                <a:solidFill>
                  <a:schemeClr val="bg1"/>
                </a:solidFill>
              </a:rPr>
              <a:t> /10 </a:t>
            </a:r>
          </a:p>
        </p:txBody>
      </p:sp>
      <p:pic>
        <p:nvPicPr>
          <p:cNvPr id="2" name="Picture 1">
            <a:extLst>
              <a:ext uri="{FF2B5EF4-FFF2-40B4-BE49-F238E27FC236}">
                <a16:creationId xmlns:a16="http://schemas.microsoft.com/office/drawing/2014/main" id="{055B01BC-7AC1-FCC2-286A-3619C2636FF7}"/>
              </a:ext>
            </a:extLst>
          </p:cNvPr>
          <p:cNvPicPr>
            <a:picLocks noChangeAspect="1"/>
          </p:cNvPicPr>
          <p:nvPr/>
        </p:nvPicPr>
        <p:blipFill>
          <a:blip r:embed="rId2"/>
          <a:stretch>
            <a:fillRect/>
          </a:stretch>
        </p:blipFill>
        <p:spPr>
          <a:xfrm>
            <a:off x="184581" y="917912"/>
            <a:ext cx="4387419" cy="2019749"/>
          </a:xfrm>
          <a:prstGeom prst="rect">
            <a:avLst/>
          </a:prstGeom>
        </p:spPr>
      </p:pic>
      <p:pic>
        <p:nvPicPr>
          <p:cNvPr id="3" name="Picture 2">
            <a:extLst>
              <a:ext uri="{FF2B5EF4-FFF2-40B4-BE49-F238E27FC236}">
                <a16:creationId xmlns:a16="http://schemas.microsoft.com/office/drawing/2014/main" id="{FC6484D1-A782-B475-6C76-AF7D48A1D2C2}"/>
              </a:ext>
            </a:extLst>
          </p:cNvPr>
          <p:cNvPicPr>
            <a:picLocks noChangeAspect="1"/>
          </p:cNvPicPr>
          <p:nvPr/>
        </p:nvPicPr>
        <p:blipFill>
          <a:blip r:embed="rId3"/>
          <a:stretch>
            <a:fillRect/>
          </a:stretch>
        </p:blipFill>
        <p:spPr>
          <a:xfrm>
            <a:off x="0" y="3429000"/>
            <a:ext cx="4390962" cy="2019749"/>
          </a:xfrm>
          <a:prstGeom prst="rect">
            <a:avLst/>
          </a:prstGeom>
        </p:spPr>
      </p:pic>
      <p:pic>
        <p:nvPicPr>
          <p:cNvPr id="6" name="Picture 5">
            <a:extLst>
              <a:ext uri="{FF2B5EF4-FFF2-40B4-BE49-F238E27FC236}">
                <a16:creationId xmlns:a16="http://schemas.microsoft.com/office/drawing/2014/main" id="{DE824A3F-6870-CE3B-E761-ABA3787AC6B0}"/>
              </a:ext>
            </a:extLst>
          </p:cNvPr>
          <p:cNvPicPr>
            <a:picLocks noChangeAspect="1"/>
          </p:cNvPicPr>
          <p:nvPr/>
        </p:nvPicPr>
        <p:blipFill>
          <a:blip r:embed="rId4"/>
          <a:stretch>
            <a:fillRect/>
          </a:stretch>
        </p:blipFill>
        <p:spPr>
          <a:xfrm>
            <a:off x="4572000" y="1001892"/>
            <a:ext cx="4343766" cy="1851788"/>
          </a:xfrm>
          <a:prstGeom prst="rect">
            <a:avLst/>
          </a:prstGeom>
        </p:spPr>
      </p:pic>
      <p:sp>
        <p:nvSpPr>
          <p:cNvPr id="10" name="TextBox 9">
            <a:extLst>
              <a:ext uri="{FF2B5EF4-FFF2-40B4-BE49-F238E27FC236}">
                <a16:creationId xmlns:a16="http://schemas.microsoft.com/office/drawing/2014/main" id="{D4116BB5-0B64-F3BB-8F63-0FE7C4467A67}"/>
              </a:ext>
            </a:extLst>
          </p:cNvPr>
          <p:cNvSpPr txBox="1"/>
          <p:nvPr/>
        </p:nvSpPr>
        <p:spPr>
          <a:xfrm>
            <a:off x="853769" y="2826284"/>
            <a:ext cx="2558478" cy="400110"/>
          </a:xfrm>
          <a:prstGeom prst="rect">
            <a:avLst/>
          </a:prstGeom>
          <a:noFill/>
        </p:spPr>
        <p:txBody>
          <a:bodyPr wrap="square">
            <a:spAutoFit/>
          </a:bodyPr>
          <a:lstStyle/>
          <a:p>
            <a:pPr algn="ctr"/>
            <a:r>
              <a:rPr lang="ro-RO" sz="2000" b="1" dirty="0">
                <a:effectLst/>
                <a:latin typeface="Times New Roman" panose="02020603050405020304" pitchFamily="18" charset="0"/>
                <a:ea typeface="Calibri" panose="020F0502020204030204" pitchFamily="34" charset="0"/>
              </a:rPr>
              <a:t>Perioda </a:t>
            </a:r>
            <a:r>
              <a:rPr lang="ro-RO" sz="2000" b="1" i="1" dirty="0">
                <a:effectLst/>
                <a:latin typeface="Times New Roman" panose="02020603050405020304" pitchFamily="18" charset="0"/>
                <a:ea typeface="Calibri" panose="020F0502020204030204" pitchFamily="34" charset="0"/>
              </a:rPr>
              <a:t>I (mai)</a:t>
            </a:r>
            <a:endParaRPr lang="en-US" sz="2000" b="1" dirty="0"/>
          </a:p>
        </p:txBody>
      </p:sp>
      <p:sp>
        <p:nvSpPr>
          <p:cNvPr id="11" name="TextBox 10">
            <a:extLst>
              <a:ext uri="{FF2B5EF4-FFF2-40B4-BE49-F238E27FC236}">
                <a16:creationId xmlns:a16="http://schemas.microsoft.com/office/drawing/2014/main" id="{9625C7E3-1BB1-A4C7-D8DC-EFDCB29F65D5}"/>
              </a:ext>
            </a:extLst>
          </p:cNvPr>
          <p:cNvSpPr txBox="1"/>
          <p:nvPr/>
        </p:nvSpPr>
        <p:spPr>
          <a:xfrm>
            <a:off x="853769" y="5488048"/>
            <a:ext cx="2558478" cy="400110"/>
          </a:xfrm>
          <a:prstGeom prst="rect">
            <a:avLst/>
          </a:prstGeom>
          <a:noFill/>
        </p:spPr>
        <p:txBody>
          <a:bodyPr wrap="square">
            <a:spAutoFit/>
          </a:bodyPr>
          <a:lstStyle/>
          <a:p>
            <a:pPr algn="ctr"/>
            <a:r>
              <a:rPr lang="ro-RO" sz="2000" b="1" dirty="0">
                <a:effectLst/>
                <a:latin typeface="Times New Roman" panose="02020603050405020304" pitchFamily="18" charset="0"/>
                <a:ea typeface="Calibri" panose="020F0502020204030204" pitchFamily="34" charset="0"/>
              </a:rPr>
              <a:t>Perioda </a:t>
            </a:r>
            <a:r>
              <a:rPr lang="ro-RO" sz="2000" b="1" i="1" dirty="0">
                <a:effectLst/>
                <a:latin typeface="Times New Roman" panose="02020603050405020304" pitchFamily="18" charset="0"/>
                <a:ea typeface="Calibri" panose="020F0502020204030204" pitchFamily="34" charset="0"/>
              </a:rPr>
              <a:t>II (iunie)</a:t>
            </a:r>
            <a:endParaRPr lang="en-US" sz="2000" b="1" dirty="0"/>
          </a:p>
        </p:txBody>
      </p:sp>
      <p:sp>
        <p:nvSpPr>
          <p:cNvPr id="13" name="TextBox 12">
            <a:extLst>
              <a:ext uri="{FF2B5EF4-FFF2-40B4-BE49-F238E27FC236}">
                <a16:creationId xmlns:a16="http://schemas.microsoft.com/office/drawing/2014/main" id="{52A7A9F7-3FAC-6828-5319-7B24C7A810F1}"/>
              </a:ext>
            </a:extLst>
          </p:cNvPr>
          <p:cNvSpPr txBox="1"/>
          <p:nvPr/>
        </p:nvSpPr>
        <p:spPr>
          <a:xfrm>
            <a:off x="5153092" y="2675532"/>
            <a:ext cx="3411788" cy="400110"/>
          </a:xfrm>
          <a:prstGeom prst="rect">
            <a:avLst/>
          </a:prstGeom>
          <a:noFill/>
        </p:spPr>
        <p:txBody>
          <a:bodyPr wrap="square">
            <a:spAutoFit/>
          </a:bodyPr>
          <a:lstStyle/>
          <a:p>
            <a:pPr algn="ctr"/>
            <a:r>
              <a:rPr lang="ro-RO" sz="2000" b="1" dirty="0">
                <a:effectLst/>
                <a:latin typeface="Times New Roman" panose="02020603050405020304" pitchFamily="18" charset="0"/>
                <a:ea typeface="Calibri" panose="020F0502020204030204" pitchFamily="34" charset="0"/>
              </a:rPr>
              <a:t>Perioda </a:t>
            </a:r>
            <a:r>
              <a:rPr lang="ro-RO" sz="2000" b="1" i="1" dirty="0">
                <a:effectLst/>
                <a:latin typeface="Times New Roman" panose="02020603050405020304" pitchFamily="18" charset="0"/>
                <a:ea typeface="Calibri" panose="020F0502020204030204" pitchFamily="34" charset="0"/>
              </a:rPr>
              <a:t>III (septembrie)</a:t>
            </a:r>
            <a:endParaRPr lang="en-US" sz="2000" b="1" dirty="0"/>
          </a:p>
        </p:txBody>
      </p:sp>
      <p:pic>
        <p:nvPicPr>
          <p:cNvPr id="14" name="Picture 13">
            <a:extLst>
              <a:ext uri="{FF2B5EF4-FFF2-40B4-BE49-F238E27FC236}">
                <a16:creationId xmlns:a16="http://schemas.microsoft.com/office/drawing/2014/main" id="{51458965-7FD0-202A-8C40-D16D167E3047}"/>
              </a:ext>
            </a:extLst>
          </p:cNvPr>
          <p:cNvPicPr/>
          <p:nvPr/>
        </p:nvPicPr>
        <p:blipFill>
          <a:blip r:embed="rId5"/>
          <a:srcRect t="23314"/>
          <a:stretch>
            <a:fillRect/>
          </a:stretch>
        </p:blipFill>
        <p:spPr>
          <a:xfrm>
            <a:off x="4390962" y="3226394"/>
            <a:ext cx="4534976" cy="2019749"/>
          </a:xfrm>
          <a:prstGeom prst="rect">
            <a:avLst/>
          </a:prstGeom>
        </p:spPr>
      </p:pic>
      <p:sp>
        <p:nvSpPr>
          <p:cNvPr id="15" name="TextBox 14">
            <a:extLst>
              <a:ext uri="{FF2B5EF4-FFF2-40B4-BE49-F238E27FC236}">
                <a16:creationId xmlns:a16="http://schemas.microsoft.com/office/drawing/2014/main" id="{B68B3347-4FD5-24E7-A77C-49C5D88E0E62}"/>
              </a:ext>
            </a:extLst>
          </p:cNvPr>
          <p:cNvSpPr txBox="1"/>
          <p:nvPr/>
        </p:nvSpPr>
        <p:spPr>
          <a:xfrm>
            <a:off x="4300508" y="5337372"/>
            <a:ext cx="4625430" cy="400110"/>
          </a:xfrm>
          <a:prstGeom prst="rect">
            <a:avLst/>
          </a:prstGeom>
          <a:noFill/>
        </p:spPr>
        <p:txBody>
          <a:bodyPr wrap="square">
            <a:spAutoFit/>
          </a:bodyPr>
          <a:lstStyle/>
          <a:p>
            <a:pPr algn="ctr"/>
            <a:r>
              <a:rPr lang="ro-RO" sz="2000" b="1" dirty="0">
                <a:effectLst/>
                <a:latin typeface="Times New Roman" panose="02020603050405020304" pitchFamily="18" charset="0"/>
                <a:ea typeface="Calibri" panose="020F0502020204030204" pitchFamily="34" charset="0"/>
              </a:rPr>
              <a:t>Variația puterii generate în 28.05.2022</a:t>
            </a:r>
            <a:endParaRPr lang="en-US" sz="2000" b="1" dirty="0"/>
          </a:p>
        </p:txBody>
      </p:sp>
    </p:spTree>
    <p:extLst>
      <p:ext uri="{BB962C8B-B14F-4D97-AF65-F5344CB8AC3E}">
        <p14:creationId xmlns:p14="http://schemas.microsoft.com/office/powerpoint/2010/main" val="151361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F7993-44C6-5DC8-E227-823D181E18F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32DE853-7201-2F3B-E0CF-6CBDFEC89AA5}"/>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4</a:t>
            </a:r>
          </a:p>
        </p:txBody>
      </p:sp>
      <p:sp>
        <p:nvSpPr>
          <p:cNvPr id="7" name="Rectangle 6">
            <a:extLst>
              <a:ext uri="{FF2B5EF4-FFF2-40B4-BE49-F238E27FC236}">
                <a16:creationId xmlns:a16="http://schemas.microsoft.com/office/drawing/2014/main" id="{0D1284B2-8E28-A7E5-1B58-FC237AEFFFD5}"/>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13</a:t>
            </a:fld>
            <a:r>
              <a:rPr lang="en-GB" sz="2000" dirty="0">
                <a:solidFill>
                  <a:schemeClr val="bg1"/>
                </a:solidFill>
              </a:rPr>
              <a:t> /10 </a:t>
            </a:r>
          </a:p>
        </p:txBody>
      </p:sp>
      <p:sp>
        <p:nvSpPr>
          <p:cNvPr id="4" name="TextBox 3">
            <a:extLst>
              <a:ext uri="{FF2B5EF4-FFF2-40B4-BE49-F238E27FC236}">
                <a16:creationId xmlns:a16="http://schemas.microsoft.com/office/drawing/2014/main" id="{38EEA626-8338-BB2F-6F8B-41AAB9F1BE18}"/>
              </a:ext>
            </a:extLst>
          </p:cNvPr>
          <p:cNvSpPr txBox="1"/>
          <p:nvPr/>
        </p:nvSpPr>
        <p:spPr>
          <a:xfrm>
            <a:off x="0" y="3429000"/>
            <a:ext cx="3184843" cy="400110"/>
          </a:xfrm>
          <a:prstGeom prst="rect">
            <a:avLst/>
          </a:prstGeom>
          <a:noFill/>
        </p:spPr>
        <p:txBody>
          <a:bodyPr wrap="square">
            <a:spAutoFit/>
          </a:bodyPr>
          <a:lstStyle/>
          <a:p>
            <a:pPr algn="ctr"/>
            <a:r>
              <a:rPr lang="ro-RO" sz="2000" b="1" dirty="0">
                <a:effectLst/>
                <a:latin typeface="Times New Roman" panose="02020603050405020304" pitchFamily="18" charset="0"/>
                <a:ea typeface="Calibri" panose="020F0502020204030204" pitchFamily="34" charset="0"/>
              </a:rPr>
              <a:t>Locații experiment</a:t>
            </a:r>
            <a:endParaRPr lang="en-US" sz="2000" b="1" dirty="0"/>
          </a:p>
        </p:txBody>
      </p:sp>
      <p:sp>
        <p:nvSpPr>
          <p:cNvPr id="12" name="TextBox 11">
            <a:extLst>
              <a:ext uri="{FF2B5EF4-FFF2-40B4-BE49-F238E27FC236}">
                <a16:creationId xmlns:a16="http://schemas.microsoft.com/office/drawing/2014/main" id="{CA13893F-1071-E0E4-7717-2D9AA0B0051E}"/>
              </a:ext>
            </a:extLst>
          </p:cNvPr>
          <p:cNvSpPr txBox="1"/>
          <p:nvPr/>
        </p:nvSpPr>
        <p:spPr>
          <a:xfrm>
            <a:off x="3128149" y="3480452"/>
            <a:ext cx="5283288" cy="369332"/>
          </a:xfrm>
          <a:prstGeom prst="rect">
            <a:avLst/>
          </a:prstGeom>
          <a:noFill/>
        </p:spPr>
        <p:txBody>
          <a:bodyPr wrap="square">
            <a:spAutoFit/>
          </a:bodyPr>
          <a:lstStyle/>
          <a:p>
            <a:pPr algn="ctr"/>
            <a:r>
              <a:rPr lang="ro-RO" b="1" dirty="0"/>
              <a:t>Variația precipitațiilor măsurate OneSoil  si SM3 </a:t>
            </a:r>
            <a:endParaRPr lang="en-US" b="1" dirty="0"/>
          </a:p>
        </p:txBody>
      </p:sp>
      <p:pic>
        <p:nvPicPr>
          <p:cNvPr id="2" name="Picture 1">
            <a:extLst>
              <a:ext uri="{FF2B5EF4-FFF2-40B4-BE49-F238E27FC236}">
                <a16:creationId xmlns:a16="http://schemas.microsoft.com/office/drawing/2014/main" id="{883E0E50-23D8-47DA-F845-AF0ED64341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0" t="28028" r="20432" b="2740"/>
          <a:stretch/>
        </p:blipFill>
        <p:spPr bwMode="auto">
          <a:xfrm>
            <a:off x="274637" y="996409"/>
            <a:ext cx="2977625" cy="2432591"/>
          </a:xfrm>
          <a:prstGeom prst="rect">
            <a:avLst/>
          </a:prstGeom>
          <a:noFill/>
          <a:ln>
            <a:noFill/>
          </a:ln>
          <a:extLst>
            <a:ext uri="{53640926-AAD7-44D8-BBD7-CCE9431645EC}">
              <a14:shadowObscured xmlns:a14="http://schemas.microsoft.com/office/drawing/2010/main"/>
            </a:ext>
          </a:extLst>
        </p:spPr>
      </p:pic>
      <p:pic>
        <p:nvPicPr>
          <p:cNvPr id="3" name="Picture 2" descr="A graph showing a number of data&#10;&#10;Description automatically generated with medium confidence">
            <a:extLst>
              <a:ext uri="{FF2B5EF4-FFF2-40B4-BE49-F238E27FC236}">
                <a16:creationId xmlns:a16="http://schemas.microsoft.com/office/drawing/2014/main" id="{7B8EB50A-23C0-C280-F287-44F5142CB3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47" t="845" r="1583" b="1689"/>
          <a:stretch/>
        </p:blipFill>
        <p:spPr bwMode="auto">
          <a:xfrm>
            <a:off x="3412247" y="917912"/>
            <a:ext cx="4396939" cy="2547151"/>
          </a:xfrm>
          <a:prstGeom prst="rect">
            <a:avLst/>
          </a:prstGeom>
          <a:noFill/>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7E3C7EAE-43CD-A6D5-9B8B-C09A31947EA7}"/>
              </a:ext>
            </a:extLst>
          </p:cNvPr>
          <p:cNvGraphicFramePr>
            <a:graphicFrameLocks noGrp="1"/>
          </p:cNvGraphicFramePr>
          <p:nvPr>
            <p:extLst>
              <p:ext uri="{D42A27DB-BD31-4B8C-83A1-F6EECF244321}">
                <p14:modId xmlns:p14="http://schemas.microsoft.com/office/powerpoint/2010/main" val="2297441949"/>
              </p:ext>
            </p:extLst>
          </p:nvPr>
        </p:nvGraphicFramePr>
        <p:xfrm>
          <a:off x="392164" y="4140376"/>
          <a:ext cx="8562649" cy="1501077"/>
        </p:xfrm>
        <a:graphic>
          <a:graphicData uri="http://schemas.openxmlformats.org/drawingml/2006/table">
            <a:tbl>
              <a:tblPr/>
              <a:tblGrid>
                <a:gridCol w="510952">
                  <a:extLst>
                    <a:ext uri="{9D8B030D-6E8A-4147-A177-3AD203B41FA5}">
                      <a16:colId xmlns:a16="http://schemas.microsoft.com/office/drawing/2014/main" val="2480705903"/>
                    </a:ext>
                  </a:extLst>
                </a:gridCol>
                <a:gridCol w="652415">
                  <a:extLst>
                    <a:ext uri="{9D8B030D-6E8A-4147-A177-3AD203B41FA5}">
                      <a16:colId xmlns:a16="http://schemas.microsoft.com/office/drawing/2014/main" val="2559927335"/>
                    </a:ext>
                  </a:extLst>
                </a:gridCol>
                <a:gridCol w="652552">
                  <a:extLst>
                    <a:ext uri="{9D8B030D-6E8A-4147-A177-3AD203B41FA5}">
                      <a16:colId xmlns:a16="http://schemas.microsoft.com/office/drawing/2014/main" val="675060779"/>
                    </a:ext>
                  </a:extLst>
                </a:gridCol>
                <a:gridCol w="1029103">
                  <a:extLst>
                    <a:ext uri="{9D8B030D-6E8A-4147-A177-3AD203B41FA5}">
                      <a16:colId xmlns:a16="http://schemas.microsoft.com/office/drawing/2014/main" val="1746218660"/>
                    </a:ext>
                  </a:extLst>
                </a:gridCol>
                <a:gridCol w="1011108">
                  <a:extLst>
                    <a:ext uri="{9D8B030D-6E8A-4147-A177-3AD203B41FA5}">
                      <a16:colId xmlns:a16="http://schemas.microsoft.com/office/drawing/2014/main" val="1252385301"/>
                    </a:ext>
                  </a:extLst>
                </a:gridCol>
                <a:gridCol w="1020706">
                  <a:extLst>
                    <a:ext uri="{9D8B030D-6E8A-4147-A177-3AD203B41FA5}">
                      <a16:colId xmlns:a16="http://schemas.microsoft.com/office/drawing/2014/main" val="1531162274"/>
                    </a:ext>
                  </a:extLst>
                </a:gridCol>
                <a:gridCol w="869041">
                  <a:extLst>
                    <a:ext uri="{9D8B030D-6E8A-4147-A177-3AD203B41FA5}">
                      <a16:colId xmlns:a16="http://schemas.microsoft.com/office/drawing/2014/main" val="2392919859"/>
                    </a:ext>
                  </a:extLst>
                </a:gridCol>
                <a:gridCol w="606242">
                  <a:extLst>
                    <a:ext uri="{9D8B030D-6E8A-4147-A177-3AD203B41FA5}">
                      <a16:colId xmlns:a16="http://schemas.microsoft.com/office/drawing/2014/main" val="4095897972"/>
                    </a:ext>
                  </a:extLst>
                </a:gridCol>
                <a:gridCol w="1020706">
                  <a:extLst>
                    <a:ext uri="{9D8B030D-6E8A-4147-A177-3AD203B41FA5}">
                      <a16:colId xmlns:a16="http://schemas.microsoft.com/office/drawing/2014/main" val="2516670972"/>
                    </a:ext>
                  </a:extLst>
                </a:gridCol>
                <a:gridCol w="1189824">
                  <a:extLst>
                    <a:ext uri="{9D8B030D-6E8A-4147-A177-3AD203B41FA5}">
                      <a16:colId xmlns:a16="http://schemas.microsoft.com/office/drawing/2014/main" val="2366842726"/>
                    </a:ext>
                  </a:extLst>
                </a:gridCol>
              </a:tblGrid>
              <a:tr h="477770">
                <a:tc>
                  <a:txBody>
                    <a:bodyPr/>
                    <a:lstStyle/>
                    <a:p>
                      <a:pPr algn="l">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ro-RO" sz="1600" i="1" dirty="0">
                          <a:effectLst/>
                          <a:latin typeface="Times New Roman" panose="02020603050405020304" pitchFamily="18" charset="0"/>
                          <a:ea typeface="Calibri" panose="020F0502020204030204" pitchFamily="34" charset="0"/>
                          <a:cs typeface="Times New Roman" panose="02020603050405020304" pitchFamily="18" charset="0"/>
                        </a:rPr>
                        <a:t>Număr det.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ro-RO" sz="1600" i="1" dirty="0">
                          <a:effectLst/>
                          <a:latin typeface="Times New Roman" panose="02020603050405020304" pitchFamily="18" charset="0"/>
                          <a:ea typeface="Calibri" panose="020F0502020204030204" pitchFamily="34" charset="0"/>
                          <a:cs typeface="Times New Roman" panose="02020603050405020304" pitchFamily="18" charset="0"/>
                        </a:rPr>
                        <a:t>Media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ro-RO" sz="1600" i="1" dirty="0">
                          <a:effectLst/>
                          <a:latin typeface="Times New Roman" panose="02020603050405020304" pitchFamily="18" charset="0"/>
                          <a:ea typeface="Calibri" panose="020F0502020204030204" pitchFamily="34" charset="0"/>
                          <a:cs typeface="Times New Roman" panose="02020603050405020304" pitchFamily="18" charset="0"/>
                        </a:rPr>
                        <a:t>Deviația standard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ro-RO" sz="1600" i="1" dirty="0">
                          <a:effectLst/>
                          <a:latin typeface="Times New Roman" panose="02020603050405020304" pitchFamily="18" charset="0"/>
                          <a:ea typeface="Calibri" panose="020F0502020204030204" pitchFamily="34" charset="0"/>
                          <a:cs typeface="Times New Roman" panose="02020603050405020304" pitchFamily="18" charset="0"/>
                        </a:rPr>
                        <a:t>Coef de variație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US" sz="1600" i="1">
                          <a:effectLst/>
                          <a:latin typeface="Times New Roman" panose="02020603050405020304" pitchFamily="18" charset="0"/>
                          <a:ea typeface="Calibri" panose="020F0502020204030204" pitchFamily="34" charset="0"/>
                          <a:cs typeface="Times New Roman" panose="02020603050405020304" pitchFamily="18" charset="0"/>
                        </a:rPr>
                        <a:t>Minimum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US" sz="1600" i="1">
                          <a:effectLst/>
                          <a:latin typeface="Times New Roman" panose="02020603050405020304" pitchFamily="18" charset="0"/>
                          <a:ea typeface="Calibri" panose="020F0502020204030204" pitchFamily="34" charset="0"/>
                          <a:cs typeface="Times New Roman" panose="02020603050405020304" pitchFamily="18" charset="0"/>
                        </a:rPr>
                        <a:t>Maximum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US" sz="1600" i="1" dirty="0">
                          <a:effectLst/>
                          <a:latin typeface="Times New Roman" panose="02020603050405020304" pitchFamily="18" charset="0"/>
                          <a:ea typeface="Calibri" panose="020F0502020204030204" pitchFamily="34" charset="0"/>
                          <a:cs typeface="Times New Roman" panose="02020603050405020304" pitchFamily="18" charset="0"/>
                        </a:rPr>
                        <a:t>Rang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US" sz="1600" i="1">
                          <a:effectLst/>
                          <a:latin typeface="Times New Roman" panose="02020603050405020304" pitchFamily="18" charset="0"/>
                          <a:ea typeface="Calibri" panose="020F0502020204030204" pitchFamily="34" charset="0"/>
                          <a:cs typeface="Times New Roman" panose="02020603050405020304" pitchFamily="18" charset="0"/>
                        </a:rPr>
                        <a:t>Stnd. skewness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US" sz="1600" i="1">
                          <a:effectLst/>
                          <a:latin typeface="Times New Roman" panose="02020603050405020304" pitchFamily="18" charset="0"/>
                          <a:ea typeface="Calibri" panose="020F0502020204030204" pitchFamily="34" charset="0"/>
                          <a:cs typeface="Times New Roman" panose="02020603050405020304" pitchFamily="18" charset="0"/>
                        </a:rPr>
                        <a:t>Stnd. kurtosis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2571552"/>
                  </a:ext>
                </a:extLst>
              </a:tr>
              <a:tr h="0">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Dr1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93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17.97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3.23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17.99%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10.13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24.34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14.21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-2.321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-0.670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4301584"/>
                  </a:ext>
                </a:extLst>
              </a:tr>
              <a:tr h="232829">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Dr2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93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26.39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3.23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12.24%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18.35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32.15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13.80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-2.114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-1.292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6393237"/>
                  </a:ext>
                </a:extLst>
              </a:tr>
              <a:tr h="232829">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Dr3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93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33.18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4.83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14.57%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22.48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40.29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17.81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-4.224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-0.470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7808120"/>
                  </a:ext>
                </a:extLst>
              </a:tr>
              <a:tr h="232829">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Tot.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279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25.83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7.29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28.23%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10.13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40.29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30.16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0.161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-3.344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7691714"/>
                  </a:ext>
                </a:extLst>
              </a:tr>
            </a:tbl>
          </a:graphicData>
        </a:graphic>
      </p:graphicFrame>
      <p:sp>
        <p:nvSpPr>
          <p:cNvPr id="10" name="TextBox 9">
            <a:extLst>
              <a:ext uri="{FF2B5EF4-FFF2-40B4-BE49-F238E27FC236}">
                <a16:creationId xmlns:a16="http://schemas.microsoft.com/office/drawing/2014/main" id="{1225CA23-547E-DBA7-46AB-677C070218D9}"/>
              </a:ext>
            </a:extLst>
          </p:cNvPr>
          <p:cNvSpPr txBox="1"/>
          <p:nvPr/>
        </p:nvSpPr>
        <p:spPr>
          <a:xfrm>
            <a:off x="-56694" y="5649561"/>
            <a:ext cx="9011507" cy="400110"/>
          </a:xfrm>
          <a:prstGeom prst="rect">
            <a:avLst/>
          </a:prstGeom>
          <a:noFill/>
        </p:spPr>
        <p:txBody>
          <a:bodyPr wrap="square">
            <a:spAutoFit/>
          </a:bodyPr>
          <a:lstStyle/>
          <a:p>
            <a:pPr algn="ctr"/>
            <a:r>
              <a:rPr lang="ro-RO" sz="2000" b="1" dirty="0">
                <a:effectLst/>
                <a:latin typeface="Times New Roman" panose="02020603050405020304" pitchFamily="18" charset="0"/>
                <a:ea typeface="Calibri" panose="020F0502020204030204" pitchFamily="34" charset="0"/>
              </a:rPr>
              <a:t>Sumarul rezultatelor analizei statistice pentru comparația multiplă a datelor</a:t>
            </a:r>
            <a:endParaRPr lang="en-US" sz="2000" b="1" dirty="0"/>
          </a:p>
        </p:txBody>
      </p:sp>
    </p:spTree>
    <p:extLst>
      <p:ext uri="{BB962C8B-B14F-4D97-AF65-F5344CB8AC3E}">
        <p14:creationId xmlns:p14="http://schemas.microsoft.com/office/powerpoint/2010/main" val="1402898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689B2-23B5-BB2E-FB22-377DEB123C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CE7815-B448-A7CC-B9B7-4E1BE00DD125}"/>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4</a:t>
            </a:r>
          </a:p>
        </p:txBody>
      </p:sp>
      <p:sp>
        <p:nvSpPr>
          <p:cNvPr id="7" name="Rectangle 6">
            <a:extLst>
              <a:ext uri="{FF2B5EF4-FFF2-40B4-BE49-F238E27FC236}">
                <a16:creationId xmlns:a16="http://schemas.microsoft.com/office/drawing/2014/main" id="{F94FA3B6-AD12-004A-A7FA-E802709903E9}"/>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14</a:t>
            </a:fld>
            <a:r>
              <a:rPr lang="en-GB" sz="2000" dirty="0">
                <a:solidFill>
                  <a:schemeClr val="bg1"/>
                </a:solidFill>
              </a:rPr>
              <a:t> /10 </a:t>
            </a:r>
          </a:p>
        </p:txBody>
      </p:sp>
      <p:sp>
        <p:nvSpPr>
          <p:cNvPr id="4" name="TextBox 3">
            <a:extLst>
              <a:ext uri="{FF2B5EF4-FFF2-40B4-BE49-F238E27FC236}">
                <a16:creationId xmlns:a16="http://schemas.microsoft.com/office/drawing/2014/main" id="{3F12C226-8C47-B349-C9D9-F1E7116239FF}"/>
              </a:ext>
            </a:extLst>
          </p:cNvPr>
          <p:cNvSpPr txBox="1"/>
          <p:nvPr/>
        </p:nvSpPr>
        <p:spPr>
          <a:xfrm>
            <a:off x="137160" y="2923877"/>
            <a:ext cx="9006840" cy="3785652"/>
          </a:xfrm>
          <a:prstGeom prst="rect">
            <a:avLst/>
          </a:prstGeom>
          <a:noFill/>
        </p:spPr>
        <p:txBody>
          <a:bodyPr wrap="square">
            <a:spAutoFit/>
          </a:bodyPr>
          <a:lstStyle/>
          <a:p>
            <a:pPr algn="just"/>
            <a:r>
              <a:rPr lang="en-US" sz="2000" dirty="0" err="1">
                <a:effectLst/>
                <a:latin typeface="Arial" panose="020B0604020202020204" pitchFamily="34" charset="0"/>
                <a:ea typeface="Calibri" panose="020F0502020204030204" pitchFamily="34" charset="0"/>
                <a:cs typeface="Arial" panose="020B0604020202020204" pitchFamily="34" charset="0"/>
              </a:rPr>
              <a:t>Acest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studiu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demonstrează</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prin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combinarea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informațiilor</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inovatoare</a:t>
            </a:r>
            <a:r>
              <a:rPr lang="en-US" sz="2000" dirty="0">
                <a:effectLst/>
                <a:latin typeface="Arial" panose="020B0604020202020204" pitchFamily="34" charset="0"/>
                <a:ea typeface="Calibri" panose="020F0502020204030204" pitchFamily="34" charset="0"/>
                <a:cs typeface="Arial" panose="020B0604020202020204" pitchFamily="34" charset="0"/>
              </a:rPr>
              <a:t> de la </a:t>
            </a:r>
            <a:r>
              <a:rPr lang="en-US" sz="2000" dirty="0" err="1">
                <a:effectLst/>
                <a:latin typeface="Arial" panose="020B0604020202020204" pitchFamily="34" charset="0"/>
                <a:ea typeface="Calibri" panose="020F0502020204030204" pitchFamily="34" charset="0"/>
                <a:cs typeface="Arial" panose="020B0604020202020204" pitchFamily="34" charset="0"/>
              </a:rPr>
              <a:t>stațiile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meteorologice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și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platformele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satelit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OneSoil</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influențele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mediului</a:t>
            </a:r>
            <a:r>
              <a:rPr lang="en-US" sz="2000" dirty="0">
                <a:effectLst/>
                <a:latin typeface="Arial" panose="020B0604020202020204" pitchFamily="34" charset="0"/>
                <a:ea typeface="Calibri" panose="020F0502020204030204" pitchFamily="34" charset="0"/>
                <a:cs typeface="Arial" panose="020B0604020202020204" pitchFamily="34" charset="0"/>
              </a:rPr>
              <a:t> natural (</a:t>
            </a:r>
            <a:r>
              <a:rPr lang="en-US" sz="2000" dirty="0" err="1">
                <a:effectLst/>
                <a:latin typeface="Arial" panose="020B0604020202020204" pitchFamily="34" charset="0"/>
                <a:ea typeface="Calibri" panose="020F0502020204030204" pitchFamily="34" charset="0"/>
                <a:cs typeface="Arial" panose="020B0604020202020204" pitchFamily="34" charset="0"/>
              </a:rPr>
              <a:t>poziția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în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câmp</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și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cantitatea</a:t>
            </a:r>
            <a:r>
              <a:rPr lang="en-US" sz="2000" dirty="0">
                <a:effectLst/>
                <a:latin typeface="Arial" panose="020B0604020202020204" pitchFamily="34" charset="0"/>
                <a:ea typeface="Calibri" panose="020F0502020204030204" pitchFamily="34" charset="0"/>
                <a:cs typeface="Arial" panose="020B0604020202020204" pitchFamily="34" charset="0"/>
              </a:rPr>
              <a:t> de </a:t>
            </a:r>
            <a:r>
              <a:rPr lang="en-US" sz="2000" dirty="0" err="1">
                <a:effectLst/>
                <a:latin typeface="Arial" panose="020B0604020202020204" pitchFamily="34" charset="0"/>
                <a:ea typeface="Calibri" panose="020F0502020204030204" pitchFamily="34" charset="0"/>
                <a:cs typeface="Arial" panose="020B0604020202020204" pitchFamily="34" charset="0"/>
              </a:rPr>
              <a:t>precipitații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asupra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performanței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Precizia</a:t>
            </a:r>
            <a:r>
              <a:rPr lang="en-US" sz="2000" dirty="0">
                <a:effectLst/>
                <a:latin typeface="Arial" panose="020B0604020202020204" pitchFamily="34" charset="0"/>
                <a:ea typeface="Calibri" panose="020F0502020204030204" pitchFamily="34" charset="0"/>
                <a:cs typeface="Arial" panose="020B0604020202020204" pitchFamily="34" charset="0"/>
              </a:rPr>
              <a:t>/</a:t>
            </a:r>
            <a:r>
              <a:rPr lang="en-US" sz="2000" dirty="0" err="1">
                <a:effectLst/>
                <a:latin typeface="Arial" panose="020B0604020202020204" pitchFamily="34" charset="0"/>
                <a:ea typeface="Calibri" panose="020F0502020204030204" pitchFamily="34" charset="0"/>
                <a:cs typeface="Arial" panose="020B0604020202020204" pitchFamily="34" charset="0"/>
              </a:rPr>
              <a:t>rezoluția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medie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pentru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platforma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OneSoil</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exprimată</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prin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eroare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relativă</a:t>
            </a:r>
            <a:r>
              <a:rPr lang="en-US" sz="2000" dirty="0">
                <a:effectLst/>
                <a:latin typeface="Arial" panose="020B0604020202020204" pitchFamily="34" charset="0"/>
                <a:ea typeface="Calibri" panose="020F0502020204030204" pitchFamily="34" charset="0"/>
                <a:cs typeface="Arial" panose="020B0604020202020204" pitchFamily="34" charset="0"/>
              </a:rPr>
              <a:t>, a </a:t>
            </a:r>
            <a:r>
              <a:rPr lang="en-US" sz="2000" dirty="0" err="1">
                <a:effectLst/>
                <a:latin typeface="Arial" panose="020B0604020202020204" pitchFamily="34" charset="0"/>
                <a:ea typeface="Calibri" panose="020F0502020204030204" pitchFamily="34" charset="0"/>
                <a:cs typeface="Arial" panose="020B0604020202020204" pitchFamily="34" charset="0"/>
              </a:rPr>
              <a:t>fost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între</a:t>
            </a:r>
            <a:r>
              <a:rPr lang="en-US" sz="2000" dirty="0">
                <a:effectLst/>
                <a:latin typeface="Arial" panose="020B0604020202020204" pitchFamily="34" charset="0"/>
                <a:ea typeface="Calibri" panose="020F0502020204030204" pitchFamily="34" charset="0"/>
                <a:cs typeface="Arial" panose="020B0604020202020204" pitchFamily="34" charset="0"/>
              </a:rPr>
              <a:t> 95 </a:t>
            </a:r>
            <a:r>
              <a:rPr lang="en-US" sz="2000" dirty="0" err="1">
                <a:effectLst/>
                <a:latin typeface="Arial" panose="020B0604020202020204" pitchFamily="34" charset="0"/>
                <a:ea typeface="Calibri" panose="020F0502020204030204" pitchFamily="34" charset="0"/>
                <a:cs typeface="Arial" panose="020B0604020202020204" pitchFamily="34" charset="0"/>
              </a:rPr>
              <a:t>și</a:t>
            </a:r>
            <a:r>
              <a:rPr lang="en-US" sz="2000" dirty="0">
                <a:effectLst/>
                <a:latin typeface="Arial" panose="020B0604020202020204" pitchFamily="34" charset="0"/>
                <a:ea typeface="Calibri" panose="020F0502020204030204" pitchFamily="34" charset="0"/>
                <a:cs typeface="Arial" panose="020B0604020202020204" pitchFamily="34" charset="0"/>
              </a:rPr>
              <a:t> 63%, </a:t>
            </a:r>
            <a:r>
              <a:rPr lang="en-US" sz="2000" dirty="0" err="1">
                <a:effectLst/>
                <a:latin typeface="Arial" panose="020B0604020202020204" pitchFamily="34" charset="0"/>
                <a:ea typeface="Calibri" panose="020F0502020204030204" pitchFamily="34" charset="0"/>
                <a:cs typeface="Arial" panose="020B0604020202020204" pitchFamily="34" charset="0"/>
              </a:rPr>
              <a:t>influențată</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substanțial</a:t>
            </a:r>
            <a:r>
              <a:rPr lang="en-US" sz="2000" dirty="0">
                <a:effectLst/>
                <a:latin typeface="Arial" panose="020B0604020202020204" pitchFamily="34" charset="0"/>
                <a:ea typeface="Calibri" panose="020F0502020204030204" pitchFamily="34" charset="0"/>
                <a:cs typeface="Arial" panose="020B0604020202020204" pitchFamily="34" charset="0"/>
              </a:rPr>
              <a:t> de </a:t>
            </a:r>
            <a:r>
              <a:rPr lang="en-US" sz="2000" dirty="0" err="1">
                <a:effectLst/>
                <a:latin typeface="Arial" panose="020B0604020202020204" pitchFamily="34" charset="0"/>
                <a:ea typeface="Calibri" panose="020F0502020204030204" pitchFamily="34" charset="0"/>
                <a:cs typeface="Arial" panose="020B0604020202020204" pitchFamily="34" charset="0"/>
              </a:rPr>
              <a:t>valoarea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absolută</a:t>
            </a:r>
            <a:r>
              <a:rPr lang="en-US" sz="2000" dirty="0">
                <a:effectLst/>
                <a:latin typeface="Arial" panose="020B0604020202020204" pitchFamily="34" charset="0"/>
                <a:ea typeface="Calibri" panose="020F0502020204030204" pitchFamily="34" charset="0"/>
                <a:cs typeface="Arial" panose="020B0604020202020204" pitchFamily="34" charset="0"/>
              </a:rPr>
              <a:t> a </a:t>
            </a:r>
            <a:r>
              <a:rPr lang="en-US" sz="2000" dirty="0" err="1">
                <a:effectLst/>
                <a:latin typeface="Arial" panose="020B0604020202020204" pitchFamily="34" charset="0"/>
                <a:ea typeface="Calibri" panose="020F0502020204030204" pitchFamily="34" charset="0"/>
                <a:cs typeface="Arial" panose="020B0604020202020204" pitchFamily="34" charset="0"/>
              </a:rPr>
              <a:t>precipitațiilor</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ro-RO" sz="2000" dirty="0">
                <a:effectLst/>
                <a:latin typeface="Arial" panose="020B0604020202020204" pitchFamily="34" charset="0"/>
                <a:ea typeface="Calibri" panose="020F0502020204030204" pitchFamily="34" charset="0"/>
                <a:cs typeface="Arial" panose="020B0604020202020204" pitchFamily="34" charset="0"/>
              </a:rPr>
              <a:t>U</a:t>
            </a:r>
            <a:r>
              <a:rPr lang="en-US" sz="2000" dirty="0" err="1">
                <a:effectLst/>
                <a:latin typeface="Arial" panose="020B0604020202020204" pitchFamily="34" charset="0"/>
                <a:ea typeface="Calibri" panose="020F0502020204030204" pitchFamily="34" charset="0"/>
                <a:cs typeface="Arial" panose="020B0604020202020204" pitchFamily="34" charset="0"/>
              </a:rPr>
              <a:t>tilizarea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platformei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OneSoil</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în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aplicațiile</a:t>
            </a:r>
            <a:r>
              <a:rPr lang="en-US" sz="2000" dirty="0">
                <a:effectLst/>
                <a:latin typeface="Arial" panose="020B0604020202020204" pitchFamily="34" charset="0"/>
                <a:ea typeface="Calibri" panose="020F0502020204030204" pitchFamily="34" charset="0"/>
                <a:cs typeface="Arial" panose="020B0604020202020204" pitchFamily="34" charset="0"/>
              </a:rPr>
              <a:t> de </a:t>
            </a:r>
            <a:r>
              <a:rPr lang="en-US" sz="2000" dirty="0" err="1">
                <a:effectLst/>
                <a:latin typeface="Arial" panose="020B0604020202020204" pitchFamily="34" charset="0"/>
                <a:ea typeface="Calibri" panose="020F0502020204030204" pitchFamily="34" charset="0"/>
                <a:cs typeface="Arial" panose="020B0604020202020204" pitchFamily="34" charset="0"/>
              </a:rPr>
              <a:t>teledetecție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în</a:t>
            </a:r>
            <a:r>
              <a:rPr lang="en-US" sz="2000" dirty="0">
                <a:effectLst/>
                <a:latin typeface="Arial" panose="020B0604020202020204" pitchFamily="34" charset="0"/>
                <a:ea typeface="Calibri" panose="020F0502020204030204" pitchFamily="34" charset="0"/>
                <a:cs typeface="Arial" panose="020B0604020202020204" pitchFamily="34" charset="0"/>
              </a:rPr>
              <a:t> Agricultura de </a:t>
            </a:r>
            <a:r>
              <a:rPr lang="en-US" sz="2000" dirty="0" err="1">
                <a:effectLst/>
                <a:latin typeface="Arial" panose="020B0604020202020204" pitchFamily="34" charset="0"/>
                <a:ea typeface="Calibri" panose="020F0502020204030204" pitchFamily="34" charset="0"/>
                <a:cs typeface="Arial" panose="020B0604020202020204" pitchFamily="34" charset="0"/>
              </a:rPr>
              <a:t>Precizie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ar</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putea</a:t>
            </a:r>
            <a:r>
              <a:rPr lang="en-US" sz="2000" dirty="0">
                <a:effectLst/>
                <a:latin typeface="Arial" panose="020B0604020202020204" pitchFamily="34" charset="0"/>
                <a:ea typeface="Calibri" panose="020F0502020204030204" pitchFamily="34" charset="0"/>
                <a:cs typeface="Arial" panose="020B0604020202020204" pitchFamily="34" charset="0"/>
              </a:rPr>
              <a:t> fi </a:t>
            </a:r>
            <a:r>
              <a:rPr lang="en-US" sz="2000" dirty="0" err="1">
                <a:effectLst/>
                <a:latin typeface="Arial" panose="020B0604020202020204" pitchFamily="34" charset="0"/>
                <a:ea typeface="Calibri" panose="020F0502020204030204" pitchFamily="34" charset="0"/>
                <a:cs typeface="Arial" panose="020B0604020202020204" pitchFamily="34" charset="0"/>
              </a:rPr>
              <a:t>recomandată</a:t>
            </a:r>
            <a:r>
              <a:rPr lang="en-US" sz="2000" dirty="0">
                <a:effectLst/>
                <a:latin typeface="Arial" panose="020B0604020202020204" pitchFamily="34" charset="0"/>
                <a:ea typeface="Calibri" panose="020F0502020204030204" pitchFamily="34" charset="0"/>
                <a:cs typeface="Arial" panose="020B0604020202020204" pitchFamily="34" charset="0"/>
              </a:rPr>
              <a:t> cu </a:t>
            </a:r>
            <a:r>
              <a:rPr lang="en-US" sz="2000" dirty="0" err="1">
                <a:effectLst/>
                <a:latin typeface="Arial" panose="020B0604020202020204" pitchFamily="34" charset="0"/>
                <a:ea typeface="Calibri" panose="020F0502020204030204" pitchFamily="34" charset="0"/>
                <a:cs typeface="Arial" panose="020B0604020202020204" pitchFamily="34" charset="0"/>
              </a:rPr>
              <a:t>tărie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în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zonele</a:t>
            </a:r>
            <a:r>
              <a:rPr lang="en-US" sz="2000" dirty="0">
                <a:effectLst/>
                <a:latin typeface="Arial" panose="020B0604020202020204" pitchFamily="34" charset="0"/>
                <a:ea typeface="Calibri" panose="020F0502020204030204" pitchFamily="34" charset="0"/>
                <a:cs typeface="Arial" panose="020B0604020202020204" pitchFamily="34" charset="0"/>
              </a:rPr>
              <a:t> de </a:t>
            </a:r>
            <a:r>
              <a:rPr lang="en-US" sz="2000" dirty="0" err="1">
                <a:effectLst/>
                <a:latin typeface="Arial" panose="020B0604020202020204" pitchFamily="34" charset="0"/>
                <a:ea typeface="Calibri" panose="020F0502020204030204" pitchFamily="34" charset="0"/>
                <a:cs typeface="Arial" panose="020B0604020202020204" pitchFamily="34" charset="0"/>
              </a:rPr>
              <a:t>teren</a:t>
            </a:r>
            <a:r>
              <a:rPr lang="ro-RO" sz="2000" dirty="0">
                <a:effectLst/>
                <a:latin typeface="Arial" panose="020B0604020202020204" pitchFamily="34" charset="0"/>
                <a:ea typeface="Calibri" panose="020F0502020204030204" pitchFamily="34" charset="0"/>
                <a:cs typeface="Arial" panose="020B0604020202020204" pitchFamily="34" charset="0"/>
              </a:rPr>
              <a:t> cu deschidere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datorită</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capacității</a:t>
            </a:r>
            <a:r>
              <a:rPr lang="en-US" sz="2000" dirty="0">
                <a:effectLst/>
                <a:latin typeface="Arial" panose="020B0604020202020204" pitchFamily="34" charset="0"/>
                <a:ea typeface="Calibri" panose="020F0502020204030204" pitchFamily="34" charset="0"/>
                <a:cs typeface="Arial" panose="020B0604020202020204" pitchFamily="34" charset="0"/>
              </a:rPr>
              <a:t> sale </a:t>
            </a:r>
            <a:r>
              <a:rPr lang="en-US" sz="2000" dirty="0" err="1">
                <a:effectLst/>
                <a:latin typeface="Arial" panose="020B0604020202020204" pitchFamily="34" charset="0"/>
                <a:ea typeface="Calibri" panose="020F0502020204030204" pitchFamily="34" charset="0"/>
                <a:cs typeface="Arial" panose="020B0604020202020204" pitchFamily="34" charset="0"/>
              </a:rPr>
              <a:t>și</a:t>
            </a:r>
            <a:r>
              <a:rPr lang="en-US" sz="2000" dirty="0">
                <a:effectLst/>
                <a:latin typeface="Arial" panose="020B0604020202020204" pitchFamily="34" charset="0"/>
                <a:ea typeface="Calibri" panose="020F0502020204030204" pitchFamily="34" charset="0"/>
                <a:cs typeface="Arial" panose="020B0604020202020204" pitchFamily="34" charset="0"/>
              </a:rPr>
              <a:t> a </a:t>
            </a:r>
            <a:r>
              <a:rPr lang="en-US" sz="2000" dirty="0" err="1">
                <a:effectLst/>
                <a:latin typeface="Arial" panose="020B0604020202020204" pitchFamily="34" charset="0"/>
                <a:ea typeface="Calibri" panose="020F0502020204030204" pitchFamily="34" charset="0"/>
                <a:cs typeface="Arial" panose="020B0604020202020204" pitchFamily="34" charset="0"/>
              </a:rPr>
              <a:t>termenilor</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optimi</a:t>
            </a:r>
            <a:r>
              <a:rPr lang="en-US" sz="2000" dirty="0">
                <a:effectLst/>
                <a:latin typeface="Arial" panose="020B0604020202020204" pitchFamily="34" charset="0"/>
                <a:ea typeface="Calibri" panose="020F0502020204030204" pitchFamily="34" charset="0"/>
                <a:cs typeface="Arial" panose="020B0604020202020204" pitchFamily="34" charset="0"/>
              </a:rPr>
              <a:t> de </a:t>
            </a:r>
            <a:r>
              <a:rPr lang="en-US" sz="2000" dirty="0" err="1">
                <a:effectLst/>
                <a:latin typeface="Arial" panose="020B0604020202020204" pitchFamily="34" charset="0"/>
                <a:ea typeface="Calibri" panose="020F0502020204030204" pitchFamily="34" charset="0"/>
                <a:cs typeface="Arial" panose="020B0604020202020204" pitchFamily="34" charset="0"/>
              </a:rPr>
              <a:t>lucru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și</a:t>
            </a:r>
            <a:r>
              <a:rPr lang="en-US" sz="2000" dirty="0">
                <a:effectLst/>
                <a:latin typeface="Arial" panose="020B0604020202020204" pitchFamily="34" charset="0"/>
                <a:ea typeface="Calibri" panose="020F0502020204030204" pitchFamily="34" charset="0"/>
                <a:cs typeface="Arial" panose="020B0604020202020204" pitchFamily="34" charset="0"/>
              </a:rPr>
              <a:t> a </a:t>
            </a:r>
            <a:r>
              <a:rPr lang="en-US" sz="2000" dirty="0" err="1">
                <a:effectLst/>
                <a:latin typeface="Arial" panose="020B0604020202020204" pitchFamily="34" charset="0"/>
                <a:ea typeface="Calibri" panose="020F0502020204030204" pitchFamily="34" charset="0"/>
                <a:cs typeface="Arial" panose="020B0604020202020204" pitchFamily="34" charset="0"/>
              </a:rPr>
              <a:t>costului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poate</a:t>
            </a:r>
            <a:r>
              <a:rPr lang="en-US" sz="2000" dirty="0">
                <a:effectLst/>
                <a:latin typeface="Arial" panose="020B0604020202020204" pitchFamily="34" charset="0"/>
                <a:ea typeface="Calibri" panose="020F0502020204030204" pitchFamily="34" charset="0"/>
                <a:cs typeface="Arial" panose="020B0604020202020204" pitchFamily="34" charset="0"/>
              </a:rPr>
              <a:t> fi </a:t>
            </a:r>
            <a:r>
              <a:rPr lang="en-US" sz="2000" dirty="0" err="1">
                <a:effectLst/>
                <a:latin typeface="Arial" panose="020B0604020202020204" pitchFamily="34" charset="0"/>
                <a:ea typeface="Calibri" panose="020F0502020204030204" pitchFamily="34" charset="0"/>
                <a:cs typeface="Arial" panose="020B0604020202020204" pitchFamily="34" charset="0"/>
              </a:rPr>
              <a:t>folosit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gratuit</a:t>
            </a:r>
            <a:r>
              <a:rPr lang="en-US" sz="2000" dirty="0">
                <a:effectLst/>
                <a:latin typeface="Arial" panose="020B0604020202020204" pitchFamily="34" charset="0"/>
                <a:ea typeface="Calibri" panose="020F0502020204030204" pitchFamily="34" charset="0"/>
                <a:cs typeface="Arial" panose="020B0604020202020204" pitchFamily="34" charset="0"/>
              </a:rPr>
              <a:t>). O </a:t>
            </a:r>
            <a:r>
              <a:rPr lang="en-US" sz="2000" dirty="0" err="1">
                <a:effectLst/>
                <a:latin typeface="Arial" panose="020B0604020202020204" pitchFamily="34" charset="0"/>
                <a:ea typeface="Calibri" panose="020F0502020204030204" pitchFamily="34" charset="0"/>
                <a:cs typeface="Arial" panose="020B0604020202020204" pitchFamily="34" charset="0"/>
              </a:rPr>
              <a:t>altă</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recomandare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este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utilizarea</a:t>
            </a:r>
            <a:r>
              <a:rPr lang="en-US" sz="2000" dirty="0">
                <a:effectLst/>
                <a:latin typeface="Arial" panose="020B0604020202020204" pitchFamily="34" charset="0"/>
                <a:ea typeface="Calibri" panose="020F0502020204030204" pitchFamily="34" charset="0"/>
                <a:cs typeface="Arial" panose="020B0604020202020204" pitchFamily="34" charset="0"/>
              </a:rPr>
              <a:t> cu </a:t>
            </a:r>
            <a:r>
              <a:rPr lang="en-US" sz="2000" dirty="0" err="1">
                <a:effectLst/>
                <a:latin typeface="Arial" panose="020B0604020202020204" pitchFamily="34" charset="0"/>
                <a:ea typeface="Calibri" panose="020F0502020204030204" pitchFamily="34" charset="0"/>
                <a:cs typeface="Arial" panose="020B0604020202020204" pitchFamily="34" charset="0"/>
              </a:rPr>
              <a:t>atenție</a:t>
            </a:r>
            <a:r>
              <a:rPr lang="en-US" sz="2000" dirty="0">
                <a:effectLst/>
                <a:latin typeface="Arial" panose="020B0604020202020204" pitchFamily="34" charset="0"/>
                <a:ea typeface="Calibri" panose="020F0502020204030204" pitchFamily="34" charset="0"/>
                <a:cs typeface="Arial" panose="020B0604020202020204" pitchFamily="34" charset="0"/>
              </a:rPr>
              <a:t> a </a:t>
            </a:r>
            <a:r>
              <a:rPr lang="en-US" sz="2000" dirty="0" err="1">
                <a:effectLst/>
                <a:latin typeface="Arial" panose="020B0604020202020204" pitchFamily="34" charset="0"/>
                <a:ea typeface="Calibri" panose="020F0502020204030204" pitchFamily="34" charset="0"/>
                <a:cs typeface="Arial" panose="020B0604020202020204" pitchFamily="34" charset="0"/>
              </a:rPr>
              <a:t>platformei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satelit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în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măsurarea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precipitațiilor</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în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interiorul</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orașului</a:t>
            </a:r>
            <a:r>
              <a:rPr lang="en-US" sz="2000" dirty="0">
                <a:effectLst/>
                <a:latin typeface="Arial" panose="020B0604020202020204" pitchFamily="34" charset="0"/>
                <a:ea typeface="Calibri" panose="020F0502020204030204" pitchFamily="34" charset="0"/>
                <a:cs typeface="Arial" panose="020B0604020202020204" pitchFamily="34" charset="0"/>
              </a:rPr>
              <a:t> din </a:t>
            </a:r>
            <a:r>
              <a:rPr lang="en-US" sz="2000" dirty="0" err="1">
                <a:effectLst/>
                <a:latin typeface="Arial" panose="020B0604020202020204" pitchFamily="34" charset="0"/>
                <a:ea typeface="Calibri" panose="020F0502020204030204" pitchFamily="34" charset="0"/>
                <a:cs typeface="Arial" panose="020B0604020202020204" pitchFamily="34" charset="0"/>
              </a:rPr>
              <a:t>cauza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influențelor</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clădirilor</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și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arborilor</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asupra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semnalului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satelitului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eroare</a:t>
            </a:r>
            <a:r>
              <a:rPr lang="en-US" sz="2000" dirty="0">
                <a:effectLst/>
                <a:latin typeface="Arial" panose="020B0604020202020204" pitchFamily="34" charset="0"/>
                <a:ea typeface="Calibri" panose="020F0502020204030204" pitchFamily="34" charset="0"/>
                <a:cs typeface="Arial" panose="020B0604020202020204" pitchFamily="34" charset="0"/>
              </a:rPr>
              <a:t> Multipath</a:t>
            </a:r>
            <a:r>
              <a:rPr lang="ro-RO" sz="2000" dirty="0">
                <a:effectLst/>
                <a:latin typeface="Arial" panose="020B0604020202020204" pitchFamily="34" charset="0"/>
                <a:ea typeface="Calibri" panose="020F0502020204030204" pitchFamily="34" charset="0"/>
                <a:cs typeface="Arial" panose="020B0604020202020204" pitchFamily="34" charset="0"/>
              </a:rPr>
              <a:t>, pentru Timișoara, zona centrală, precizia 75-63%</a:t>
            </a: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7E6E7E08-8541-2610-0786-9B0E9F3689E4}"/>
              </a:ext>
            </a:extLst>
          </p:cNvPr>
          <p:cNvPicPr>
            <a:picLocks noChangeAspect="1"/>
          </p:cNvPicPr>
          <p:nvPr/>
        </p:nvPicPr>
        <p:blipFill rotWithShape="1">
          <a:blip r:embed="rId2">
            <a:extLst>
              <a:ext uri="{28A0092B-C50C-407E-A947-70E740481C1C}">
                <a14:useLocalDpi xmlns:a14="http://schemas.microsoft.com/office/drawing/2010/main" val="0"/>
              </a:ext>
            </a:extLst>
          </a:blip>
          <a:srcRect l="9142" t="4721" r="45065" b="40840"/>
          <a:stretch/>
        </p:blipFill>
        <p:spPr bwMode="auto">
          <a:xfrm>
            <a:off x="392164" y="770767"/>
            <a:ext cx="4806950" cy="22288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82656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B79F5-AB25-5CC3-4B32-080AC6EB292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9F25C7B-F4EE-DA33-18C0-AA0193471960}"/>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5</a:t>
            </a:r>
          </a:p>
        </p:txBody>
      </p:sp>
      <p:sp>
        <p:nvSpPr>
          <p:cNvPr id="7" name="Rectangle 6">
            <a:extLst>
              <a:ext uri="{FF2B5EF4-FFF2-40B4-BE49-F238E27FC236}">
                <a16:creationId xmlns:a16="http://schemas.microsoft.com/office/drawing/2014/main" id="{5F8CE4D4-677C-22D0-D272-97A254455B6D}"/>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15</a:t>
            </a:fld>
            <a:r>
              <a:rPr lang="en-GB" sz="2000" dirty="0">
                <a:solidFill>
                  <a:schemeClr val="bg1"/>
                </a:solidFill>
              </a:rPr>
              <a:t> /10 </a:t>
            </a:r>
          </a:p>
        </p:txBody>
      </p:sp>
      <p:sp>
        <p:nvSpPr>
          <p:cNvPr id="3" name="TextBox 2">
            <a:extLst>
              <a:ext uri="{FF2B5EF4-FFF2-40B4-BE49-F238E27FC236}">
                <a16:creationId xmlns:a16="http://schemas.microsoft.com/office/drawing/2014/main" id="{41298CC7-2095-2F70-C921-8193FBBCAB58}"/>
              </a:ext>
            </a:extLst>
          </p:cNvPr>
          <p:cNvSpPr txBox="1"/>
          <p:nvPr/>
        </p:nvSpPr>
        <p:spPr>
          <a:xfrm>
            <a:off x="175260" y="917912"/>
            <a:ext cx="5496554" cy="1754326"/>
          </a:xfrm>
          <a:prstGeom prst="rect">
            <a:avLst/>
          </a:prstGeom>
          <a:solidFill>
            <a:schemeClr val="bg1"/>
          </a:solidFill>
          <a:ln>
            <a:solidFill>
              <a:schemeClr val="tx1"/>
            </a:solidFill>
          </a:ln>
          <a:effectLst>
            <a:outerShdw blurRad="63500" sx="102000" sy="102000" algn="ctr" rotWithShape="0">
              <a:prstClr val="black">
                <a:alpha val="40000"/>
              </a:prstClr>
            </a:outerShdw>
          </a:effectLst>
        </p:spPr>
        <p:txBody>
          <a:bodyPr wrap="square">
            <a:spAutoFit/>
          </a:bodyPr>
          <a:lstStyle/>
          <a:p>
            <a:r>
              <a:rPr lang="ro-RO" b="1" dirty="0">
                <a:solidFill>
                  <a:schemeClr val="accent6">
                    <a:lumMod val="75000"/>
                  </a:schemeClr>
                </a:solidFill>
                <a:latin typeface="Times New Roman" panose="02020603050405020304" pitchFamily="18" charset="0"/>
                <a:cs typeface="Times New Roman" panose="02020603050405020304" pitchFamily="18" charset="0"/>
              </a:rPr>
              <a:t>Nivel de cunoaștere </a:t>
            </a:r>
            <a:r>
              <a:rPr lang="en-US" b="1" dirty="0">
                <a:solidFill>
                  <a:schemeClr val="accent6">
                    <a:lumMod val="75000"/>
                  </a:schemeClr>
                </a:solidFill>
                <a:latin typeface="Times New Roman" panose="02020603050405020304" pitchFamily="18" charset="0"/>
                <a:cs typeface="Times New Roman" panose="02020603050405020304" pitchFamily="18" charset="0"/>
              </a:rPr>
              <a:t> AI (Q3, Q4, Q5)</a:t>
            </a:r>
          </a:p>
          <a:p>
            <a:pPr>
              <a:buFont typeface="Arial" panose="020B0604020202020204" pitchFamily="34" charset="0"/>
              <a:buChar char="•"/>
            </a:pPr>
            <a:r>
              <a:rPr lang="ro-RO" dirty="0">
                <a:latin typeface="Times New Roman" panose="02020603050405020304" pitchFamily="18" charset="0"/>
                <a:cs typeface="Times New Roman" panose="02020603050405020304" pitchFamily="18" charset="0"/>
              </a:rPr>
              <a:t>SSM</a:t>
            </a:r>
            <a:r>
              <a:rPr lang="en-US" dirty="0">
                <a:latin typeface="Times New Roman" panose="02020603050405020304" pitchFamily="18" charset="0"/>
                <a:cs typeface="Times New Roman" panose="02020603050405020304" pitchFamily="18" charset="0"/>
              </a:rPr>
              <a:t>: 85%</a:t>
            </a: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Factor</a:t>
            </a:r>
            <a:r>
              <a:rPr lang="ro-RO" dirty="0">
                <a:latin typeface="Times New Roman" panose="02020603050405020304" pitchFamily="18" charset="0"/>
                <a:cs typeface="Times New Roman" panose="02020603050405020304" pitchFamily="18" charset="0"/>
              </a:rPr>
              <a:t>i de risc</a:t>
            </a:r>
            <a:r>
              <a:rPr lang="en-US" dirty="0">
                <a:latin typeface="Times New Roman" panose="02020603050405020304" pitchFamily="18" charset="0"/>
                <a:cs typeface="Times New Roman" panose="02020603050405020304" pitchFamily="18" charset="0"/>
              </a:rPr>
              <a:t>: 67%</a:t>
            </a: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Stress </a:t>
            </a:r>
            <a:r>
              <a:rPr lang="ro-RO" dirty="0">
                <a:latin typeface="Times New Roman" panose="02020603050405020304" pitchFamily="18" charset="0"/>
                <a:cs typeface="Times New Roman" panose="02020603050405020304" pitchFamily="18" charset="0"/>
              </a:rPr>
              <a:t>la lucru</a:t>
            </a:r>
            <a:r>
              <a:rPr lang="en-US" dirty="0">
                <a:latin typeface="Times New Roman" panose="02020603050405020304" pitchFamily="18" charset="0"/>
                <a:cs typeface="Times New Roman" panose="02020603050405020304" pitchFamily="18" charset="0"/>
              </a:rPr>
              <a:t>: 47%</a:t>
            </a: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MOHS (Management</a:t>
            </a:r>
            <a:r>
              <a:rPr lang="ro-RO" dirty="0">
                <a:latin typeface="Times New Roman" panose="02020603050405020304" pitchFamily="18" charset="0"/>
                <a:cs typeface="Times New Roman" panose="02020603050405020304" pitchFamily="18" charset="0"/>
              </a:rPr>
              <a:t> SSM</a:t>
            </a:r>
            <a:r>
              <a:rPr lang="en-US" dirty="0">
                <a:latin typeface="Times New Roman" panose="02020603050405020304" pitchFamily="18" charset="0"/>
                <a:cs typeface="Times New Roman" panose="02020603050405020304" pitchFamily="18" charset="0"/>
              </a:rPr>
              <a:t>): 40% </a:t>
            </a:r>
          </a:p>
          <a:p>
            <a:pPr>
              <a:buFont typeface="Arial" panose="020B0604020202020204" pitchFamily="34" charset="0"/>
              <a:buChar char="•"/>
            </a:pPr>
            <a:r>
              <a:rPr lang="ro-RO" dirty="0">
                <a:latin typeface="Times New Roman" panose="02020603050405020304" pitchFamily="18" charset="0"/>
                <a:cs typeface="Times New Roman" panose="02020603050405020304" pitchFamily="18" charset="0"/>
              </a:rPr>
              <a:t>Cunoaștere </a:t>
            </a:r>
            <a:r>
              <a:rPr lang="en-US" dirty="0">
                <a:latin typeface="Times New Roman" panose="02020603050405020304" pitchFamily="18" charset="0"/>
                <a:cs typeface="Times New Roman" panose="02020603050405020304" pitchFamily="18" charset="0"/>
              </a:rPr>
              <a:t>IoT: 30% (</a:t>
            </a:r>
            <a:r>
              <a:rPr lang="ro-RO" dirty="0">
                <a:latin typeface="Times New Roman" panose="02020603050405020304" pitchFamily="18" charset="0"/>
                <a:cs typeface="Times New Roman" panose="02020603050405020304" pitchFamily="18" charset="0"/>
              </a:rPr>
              <a:t>mai ridicat la intrep. mici</a:t>
            </a:r>
            <a:r>
              <a:rPr lang="en-US" dirty="0">
                <a:latin typeface="Times New Roman" panose="02020603050405020304" pitchFamily="18" charset="0"/>
                <a:cs typeface="Times New Roman" panose="02020603050405020304" pitchFamily="18" charset="0"/>
              </a:rPr>
              <a:t>–73%)</a:t>
            </a:r>
          </a:p>
        </p:txBody>
      </p:sp>
      <p:sp>
        <p:nvSpPr>
          <p:cNvPr id="6" name="TextBox 5">
            <a:extLst>
              <a:ext uri="{FF2B5EF4-FFF2-40B4-BE49-F238E27FC236}">
                <a16:creationId xmlns:a16="http://schemas.microsoft.com/office/drawing/2014/main" id="{9D15F7BD-1F3F-878F-7CC7-6EB224D3880C}"/>
              </a:ext>
            </a:extLst>
          </p:cNvPr>
          <p:cNvSpPr txBox="1"/>
          <p:nvPr/>
        </p:nvSpPr>
        <p:spPr>
          <a:xfrm>
            <a:off x="175261" y="2778951"/>
            <a:ext cx="5496553" cy="1754326"/>
          </a:xfrm>
          <a:prstGeom prst="rect">
            <a:avLst/>
          </a:prstGeom>
          <a:solidFill>
            <a:schemeClr val="bg1"/>
          </a:solidFill>
          <a:ln>
            <a:solidFill>
              <a:schemeClr val="tx1"/>
            </a:solidFill>
          </a:ln>
          <a:effectLst>
            <a:outerShdw blurRad="63500" sx="102000" sy="102000" algn="ctr" rotWithShape="0">
              <a:prstClr val="black">
                <a:alpha val="40000"/>
              </a:prstClr>
            </a:outerShdw>
          </a:effectLst>
        </p:spPr>
        <p:txBody>
          <a:bodyPr wrap="square">
            <a:spAutoFit/>
          </a:bodyPr>
          <a:lstStyle/>
          <a:p>
            <a:r>
              <a:rPr lang="ro-RO" b="1" dirty="0">
                <a:solidFill>
                  <a:schemeClr val="accent6">
                    <a:lumMod val="75000"/>
                  </a:schemeClr>
                </a:solidFill>
                <a:latin typeface="Times New Roman" panose="02020603050405020304" pitchFamily="18" charset="0"/>
                <a:cs typeface="Times New Roman" panose="02020603050405020304" pitchFamily="18" charset="0"/>
              </a:rPr>
              <a:t>Încredera în implementarea </a:t>
            </a:r>
            <a:r>
              <a:rPr lang="en-US" b="1" dirty="0">
                <a:solidFill>
                  <a:schemeClr val="accent6">
                    <a:lumMod val="75000"/>
                  </a:schemeClr>
                </a:solidFill>
                <a:latin typeface="Times New Roman" panose="02020603050405020304" pitchFamily="18" charset="0"/>
                <a:cs typeface="Times New Roman" panose="02020603050405020304" pitchFamily="18" charset="0"/>
              </a:rPr>
              <a:t>AI </a:t>
            </a:r>
            <a:r>
              <a:rPr lang="ro-RO" b="1" dirty="0">
                <a:solidFill>
                  <a:schemeClr val="accent6">
                    <a:lumMod val="75000"/>
                  </a:schemeClr>
                </a:solidFill>
                <a:latin typeface="Times New Roman" panose="02020603050405020304" pitchFamily="18" charset="0"/>
                <a:cs typeface="Times New Roman" panose="02020603050405020304" pitchFamily="18" charset="0"/>
              </a:rPr>
              <a:t>în </a:t>
            </a:r>
            <a:r>
              <a:rPr lang="en-US" b="1" dirty="0">
                <a:solidFill>
                  <a:schemeClr val="accent6">
                    <a:lumMod val="75000"/>
                  </a:schemeClr>
                </a:solidFill>
                <a:latin typeface="Times New Roman" panose="02020603050405020304" pitchFamily="18" charset="0"/>
                <a:cs typeface="Times New Roman" panose="02020603050405020304" pitchFamily="18" charset="0"/>
              </a:rPr>
              <a:t> </a:t>
            </a:r>
            <a:r>
              <a:rPr lang="ro-RO" b="1" dirty="0">
                <a:solidFill>
                  <a:schemeClr val="accent6">
                    <a:lumMod val="75000"/>
                  </a:schemeClr>
                </a:solidFill>
                <a:latin typeface="Times New Roman" panose="02020603050405020304" pitchFamily="18" charset="0"/>
                <a:cs typeface="Times New Roman" panose="02020603050405020304" pitchFamily="18" charset="0"/>
              </a:rPr>
              <a:t>întreprindere</a:t>
            </a:r>
            <a:r>
              <a:rPr lang="en-US" b="1" dirty="0">
                <a:solidFill>
                  <a:schemeClr val="accent6">
                    <a:lumMod val="75000"/>
                  </a:schemeClr>
                </a:solidFill>
                <a:latin typeface="Times New Roman" panose="02020603050405020304" pitchFamily="18" charset="0"/>
                <a:cs typeface="Times New Roman" panose="02020603050405020304" pitchFamily="18" charset="0"/>
              </a:rPr>
              <a:t>(Q4)</a:t>
            </a:r>
          </a:p>
          <a:p>
            <a:r>
              <a:rPr lang="en-US" dirty="0">
                <a:latin typeface="Times New Roman" panose="02020603050405020304" pitchFamily="18" charset="0"/>
                <a:cs typeface="Times New Roman" panose="02020603050405020304" pitchFamily="18" charset="0"/>
              </a:rPr>
              <a:t>37% – </a:t>
            </a:r>
            <a:r>
              <a:rPr lang="ro-RO" dirty="0">
                <a:latin typeface="Times New Roman" panose="02020603050405020304" pitchFamily="18" charset="0"/>
                <a:cs typeface="Times New Roman" panose="02020603050405020304" pitchFamily="18" charset="0"/>
              </a:rPr>
              <a:t>Scăzută </a:t>
            </a:r>
          </a:p>
          <a:p>
            <a:r>
              <a:rPr lang="en-US" dirty="0">
                <a:latin typeface="Times New Roman" panose="02020603050405020304" pitchFamily="18" charset="0"/>
                <a:cs typeface="Times New Roman" panose="02020603050405020304" pitchFamily="18" charset="0"/>
              </a:rPr>
              <a:t>35% – </a:t>
            </a:r>
            <a:r>
              <a:rPr lang="en-US" dirty="0" err="1">
                <a:latin typeface="Times New Roman" panose="02020603050405020304" pitchFamily="18" charset="0"/>
                <a:cs typeface="Times New Roman" panose="02020603050405020304" pitchFamily="18" charset="0"/>
              </a:rPr>
              <a:t>Moderat</a:t>
            </a:r>
            <a:r>
              <a:rPr lang="ro-RO" dirty="0">
                <a:latin typeface="Times New Roman" panose="02020603050405020304" pitchFamily="18" charset="0"/>
                <a:cs typeface="Times New Roman" panose="02020603050405020304" pitchFamily="18" charset="0"/>
              </a:rPr>
              <a:t>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17% – </a:t>
            </a:r>
            <a:r>
              <a:rPr lang="ro-RO" dirty="0">
                <a:latin typeface="Times New Roman" panose="02020603050405020304" pitchFamily="18" charset="0"/>
                <a:cs typeface="Times New Roman" panose="02020603050405020304" pitchFamily="18" charset="0"/>
              </a:rPr>
              <a:t>Neîncredere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11% – </a:t>
            </a:r>
            <a:r>
              <a:rPr lang="ro-RO" dirty="0">
                <a:latin typeface="Times New Roman" panose="02020603050405020304" pitchFamily="18" charset="0"/>
                <a:cs typeface="Times New Roman" panose="02020603050405020304" pitchFamily="18" charset="0"/>
              </a:rPr>
              <a:t>Foarte încrezător</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1.3% – </a:t>
            </a:r>
            <a:r>
              <a:rPr lang="ro-RO" dirty="0">
                <a:latin typeface="Times New Roman" panose="02020603050405020304" pitchFamily="18" charset="0"/>
                <a:cs typeface="Times New Roman" panose="02020603050405020304" pitchFamily="18" charset="0"/>
              </a:rPr>
              <a:t>Extrem de încrezător</a:t>
            </a:r>
            <a:endParaRPr lang="en-US"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89C50C26-5AF8-365C-6ADE-D8D1B8FCEFC4}"/>
              </a:ext>
            </a:extLst>
          </p:cNvPr>
          <p:cNvSpPr txBox="1"/>
          <p:nvPr/>
        </p:nvSpPr>
        <p:spPr>
          <a:xfrm>
            <a:off x="175259" y="4639990"/>
            <a:ext cx="5037871" cy="1754326"/>
          </a:xfrm>
          <a:prstGeom prst="rect">
            <a:avLst/>
          </a:prstGeom>
          <a:solidFill>
            <a:schemeClr val="bg1"/>
          </a:solidFill>
          <a:ln>
            <a:solidFill>
              <a:schemeClr val="tx1"/>
            </a:solidFill>
          </a:ln>
          <a:effectLst>
            <a:outerShdw blurRad="63500" sx="102000" sy="102000" algn="ctr" rotWithShape="0">
              <a:prstClr val="black">
                <a:alpha val="40000"/>
              </a:prstClr>
            </a:outerShdw>
          </a:effectLst>
        </p:spPr>
        <p:txBody>
          <a:bodyPr wrap="square">
            <a:spAutoFit/>
          </a:bodyPr>
          <a:lstStyle/>
          <a:p>
            <a:r>
              <a:rPr lang="en-US" b="1" dirty="0">
                <a:solidFill>
                  <a:schemeClr val="accent6">
                    <a:lumMod val="75000"/>
                  </a:schemeClr>
                </a:solidFill>
                <a:latin typeface="Times New Roman" panose="02020603050405020304" pitchFamily="18" charset="0"/>
                <a:cs typeface="Times New Roman" panose="02020603050405020304" pitchFamily="18" charset="0"/>
              </a:rPr>
              <a:t>Impact </a:t>
            </a:r>
            <a:r>
              <a:rPr lang="ro-RO" b="1" dirty="0">
                <a:solidFill>
                  <a:schemeClr val="accent6">
                    <a:lumMod val="75000"/>
                  </a:schemeClr>
                </a:solidFill>
                <a:latin typeface="Times New Roman" panose="02020603050405020304" pitchFamily="18" charset="0"/>
                <a:cs typeface="Times New Roman" panose="02020603050405020304" pitchFamily="18" charset="0"/>
              </a:rPr>
              <a:t>negativ al</a:t>
            </a:r>
            <a:r>
              <a:rPr lang="en-US" b="1" dirty="0">
                <a:solidFill>
                  <a:schemeClr val="accent6">
                    <a:lumMod val="75000"/>
                  </a:schemeClr>
                </a:solidFill>
                <a:latin typeface="Times New Roman" panose="02020603050405020304" pitchFamily="18" charset="0"/>
                <a:cs typeface="Times New Roman" panose="02020603050405020304" pitchFamily="18" charset="0"/>
              </a:rPr>
              <a:t> AI (Q5)</a:t>
            </a:r>
          </a:p>
          <a:p>
            <a:r>
              <a:rPr lang="en-US" dirty="0">
                <a:latin typeface="Times New Roman" panose="02020603050405020304" pitchFamily="18" charset="0"/>
                <a:cs typeface="Times New Roman" panose="02020603050405020304" pitchFamily="18" charset="0"/>
              </a:rPr>
              <a:t>70% – </a:t>
            </a:r>
            <a:r>
              <a:rPr lang="ro-RO" dirty="0">
                <a:latin typeface="Times New Roman" panose="02020603050405020304" pitchFamily="18" charset="0"/>
                <a:cs typeface="Times New Roman" panose="02020603050405020304" pitchFamily="18" charset="0"/>
              </a:rPr>
              <a:t>Reducerea forței de muncă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61% – </a:t>
            </a:r>
            <a:r>
              <a:rPr lang="en-US" dirty="0" err="1">
                <a:latin typeface="Times New Roman" panose="02020603050405020304" pitchFamily="18" charset="0"/>
                <a:cs typeface="Times New Roman" panose="02020603050405020304" pitchFamily="18" charset="0"/>
              </a:rPr>
              <a:t>Afect</a:t>
            </a:r>
            <a:r>
              <a:rPr lang="ro-RO" dirty="0">
                <a:latin typeface="Times New Roman" panose="02020603050405020304" pitchFamily="18" charset="0"/>
                <a:cs typeface="Times New Roman" panose="02020603050405020304" pitchFamily="18" charset="0"/>
              </a:rPr>
              <a:t>ează relațiile</a:t>
            </a:r>
            <a:r>
              <a:rPr lang="en-US" dirty="0">
                <a:latin typeface="Times New Roman" panose="02020603050405020304" pitchFamily="18" charset="0"/>
                <a:cs typeface="Times New Roman" panose="02020603050405020304" pitchFamily="18" charset="0"/>
              </a:rPr>
              <a:t> interpersonal</a:t>
            </a:r>
            <a:r>
              <a:rPr lang="ro-RO" dirty="0">
                <a:latin typeface="Times New Roman" panose="02020603050405020304" pitchFamily="18" charset="0"/>
                <a:cs typeface="Times New Roman" panose="02020603050405020304" pitchFamily="18" charset="0"/>
              </a:rPr>
              <a:t>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45% – </a:t>
            </a:r>
            <a:r>
              <a:rPr lang="ro-RO" dirty="0">
                <a:latin typeface="Times New Roman" panose="02020603050405020304" pitchFamily="18" charset="0"/>
                <a:cs typeface="Times New Roman" panose="02020603050405020304" pitchFamily="18" charset="0"/>
              </a:rPr>
              <a:t>Interes pierdut pentru sarcinile individuale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26% – N</a:t>
            </a:r>
            <a:r>
              <a:rPr lang="ro-RO" dirty="0">
                <a:latin typeface="Times New Roman" panose="02020603050405020304" pitchFamily="18" charset="0"/>
                <a:cs typeface="Times New Roman" panose="02020603050405020304" pitchFamily="18" charset="0"/>
              </a:rPr>
              <a:t>ecesită abilități avansate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22% – </a:t>
            </a:r>
            <a:r>
              <a:rPr lang="ro-RO" dirty="0">
                <a:latin typeface="Times New Roman" panose="02020603050405020304" pitchFamily="18" charset="0"/>
                <a:cs typeface="Times New Roman" panose="02020603050405020304" pitchFamily="18" charset="0"/>
              </a:rPr>
              <a:t>Presiunea productivității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6613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22861-B2AA-414C-8B26-31AFE8D5404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DD1D3AE-61C5-A222-76EA-5D1267FA9070}"/>
              </a:ext>
            </a:extLst>
          </p:cNvPr>
          <p:cNvSpPr txBox="1"/>
          <p:nvPr/>
        </p:nvSpPr>
        <p:spPr>
          <a:xfrm>
            <a:off x="129540" y="67938"/>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5</a:t>
            </a:r>
          </a:p>
        </p:txBody>
      </p:sp>
      <p:sp>
        <p:nvSpPr>
          <p:cNvPr id="7" name="Rectangle 6">
            <a:extLst>
              <a:ext uri="{FF2B5EF4-FFF2-40B4-BE49-F238E27FC236}">
                <a16:creationId xmlns:a16="http://schemas.microsoft.com/office/drawing/2014/main" id="{5CF0DE78-35D8-86D4-BE24-910E28BAD321}"/>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16</a:t>
            </a:fld>
            <a:r>
              <a:rPr lang="en-GB" sz="2000" dirty="0">
                <a:solidFill>
                  <a:schemeClr val="bg1"/>
                </a:solidFill>
              </a:rPr>
              <a:t> /10 </a:t>
            </a:r>
          </a:p>
        </p:txBody>
      </p:sp>
      <p:sp>
        <p:nvSpPr>
          <p:cNvPr id="2" name="TextBox 1">
            <a:extLst>
              <a:ext uri="{FF2B5EF4-FFF2-40B4-BE49-F238E27FC236}">
                <a16:creationId xmlns:a16="http://schemas.microsoft.com/office/drawing/2014/main" id="{683DD102-8370-A06C-D9A7-0D9E2F31CB63}"/>
              </a:ext>
            </a:extLst>
          </p:cNvPr>
          <p:cNvSpPr txBox="1"/>
          <p:nvPr/>
        </p:nvSpPr>
        <p:spPr>
          <a:xfrm>
            <a:off x="129541" y="837379"/>
            <a:ext cx="5325328" cy="1754326"/>
          </a:xfrm>
          <a:prstGeom prst="rect">
            <a:avLst/>
          </a:prstGeom>
          <a:solidFill>
            <a:schemeClr val="bg1"/>
          </a:solidFill>
          <a:ln>
            <a:solidFill>
              <a:schemeClr val="tx1"/>
            </a:solidFill>
          </a:ln>
          <a:effectLst>
            <a:outerShdw blurRad="63500" sx="102000" sy="102000" algn="ctr" rotWithShape="0">
              <a:prstClr val="black">
                <a:alpha val="40000"/>
              </a:prstClr>
            </a:outerShdw>
          </a:effectLst>
        </p:spPr>
        <p:txBody>
          <a:bodyPr wrap="square">
            <a:spAutoFit/>
          </a:bodyPr>
          <a:lstStyle/>
          <a:p>
            <a:r>
              <a:rPr lang="en-US" b="1" dirty="0">
                <a:solidFill>
                  <a:schemeClr val="accent6">
                    <a:lumMod val="75000"/>
                  </a:schemeClr>
                </a:solidFill>
                <a:latin typeface="Times New Roman" panose="02020603050405020304" pitchFamily="18" charset="0"/>
                <a:cs typeface="Times New Roman" panose="02020603050405020304" pitchFamily="18" charset="0"/>
              </a:rPr>
              <a:t>AI Conse</a:t>
            </a:r>
            <a:r>
              <a:rPr lang="ro-RO" b="1" dirty="0">
                <a:solidFill>
                  <a:schemeClr val="accent6">
                    <a:lumMod val="75000"/>
                  </a:schemeClr>
                </a:solidFill>
                <a:latin typeface="Times New Roman" panose="02020603050405020304" pitchFamily="18" charset="0"/>
                <a:cs typeface="Times New Roman" panose="02020603050405020304" pitchFamily="18" charset="0"/>
              </a:rPr>
              <a:t>cințe</a:t>
            </a:r>
            <a:r>
              <a:rPr lang="en-US" b="1" dirty="0">
                <a:solidFill>
                  <a:schemeClr val="accent6">
                    <a:lumMod val="75000"/>
                  </a:schemeClr>
                </a:solidFill>
                <a:latin typeface="Times New Roman" panose="02020603050405020304" pitchFamily="18" charset="0"/>
                <a:cs typeface="Times New Roman" panose="02020603050405020304" pitchFamily="18" charset="0"/>
              </a:rPr>
              <a:t> in </a:t>
            </a:r>
            <a:r>
              <a:rPr lang="en-US" b="1" dirty="0" err="1">
                <a:solidFill>
                  <a:schemeClr val="accent6">
                    <a:lumMod val="75000"/>
                  </a:schemeClr>
                </a:solidFill>
                <a:latin typeface="Times New Roman" panose="02020603050405020304" pitchFamily="18" charset="0"/>
                <a:cs typeface="Times New Roman" panose="02020603050405020304" pitchFamily="18" charset="0"/>
              </a:rPr>
              <a:t>Agricultu</a:t>
            </a:r>
            <a:r>
              <a:rPr lang="ro-RO" b="1" dirty="0">
                <a:solidFill>
                  <a:schemeClr val="accent6">
                    <a:lumMod val="75000"/>
                  </a:schemeClr>
                </a:solidFill>
                <a:latin typeface="Times New Roman" panose="02020603050405020304" pitchFamily="18" charset="0"/>
                <a:cs typeface="Times New Roman" panose="02020603050405020304" pitchFamily="18" charset="0"/>
              </a:rPr>
              <a:t>ră</a:t>
            </a:r>
            <a:r>
              <a:rPr lang="en-US" b="1" dirty="0">
                <a:solidFill>
                  <a:schemeClr val="accent6">
                    <a:lumMod val="75000"/>
                  </a:schemeClr>
                </a:solidFill>
                <a:latin typeface="Times New Roman" panose="02020603050405020304" pitchFamily="18" charset="0"/>
                <a:cs typeface="Times New Roman" panose="02020603050405020304" pitchFamily="18" charset="0"/>
              </a:rPr>
              <a:t> (Q6)</a:t>
            </a:r>
          </a:p>
          <a:p>
            <a:r>
              <a:rPr lang="en-US" dirty="0">
                <a:latin typeface="Times New Roman" panose="02020603050405020304" pitchFamily="18" charset="0"/>
                <a:cs typeface="Times New Roman" panose="02020603050405020304" pitchFamily="18" charset="0"/>
              </a:rPr>
              <a:t>46% – </a:t>
            </a:r>
            <a:r>
              <a:rPr lang="ro-RO" dirty="0">
                <a:latin typeface="Times New Roman" panose="02020603050405020304" pitchFamily="18" charset="0"/>
                <a:cs typeface="Times New Roman" panose="02020603050405020304" pitchFamily="18" charset="0"/>
              </a:rPr>
              <a:t>Schimbări rapide ale informațiilor despre muncă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22% – Ris</a:t>
            </a:r>
            <a:r>
              <a:rPr lang="ro-RO" dirty="0">
                <a:latin typeface="Times New Roman" panose="02020603050405020304" pitchFamily="18" charset="0"/>
                <a:cs typeface="Times New Roman" panose="02020603050405020304" pitchFamily="18" charset="0"/>
              </a:rPr>
              <a:t>cul crescut al </a:t>
            </a:r>
            <a:r>
              <a:rPr lang="en-US" dirty="0">
                <a:latin typeface="Times New Roman" panose="02020603050405020304" pitchFamily="18" charset="0"/>
                <a:cs typeface="Times New Roman" panose="02020603050405020304" pitchFamily="18" charset="0"/>
              </a:rPr>
              <a:t> e</a:t>
            </a:r>
            <a:r>
              <a:rPr lang="ro-RO" dirty="0">
                <a:latin typeface="Times New Roman" panose="02020603050405020304" pitchFamily="18" charset="0"/>
                <a:cs typeface="Times New Roman" panose="02020603050405020304" pitchFamily="18" charset="0"/>
              </a:rPr>
              <a:t>ch</a:t>
            </a:r>
            <a:r>
              <a:rPr lang="en-US" dirty="0" err="1">
                <a:latin typeface="Times New Roman" panose="02020603050405020304" pitchFamily="18" charset="0"/>
                <a:cs typeface="Times New Roman" panose="02020603050405020304" pitchFamily="18" charset="0"/>
              </a:rPr>
              <a:t>ip</a:t>
            </a:r>
            <a:r>
              <a:rPr lang="ro-RO" dirty="0">
                <a:latin typeface="Times New Roman" panose="02020603050405020304" pitchFamily="18" charset="0"/>
                <a:cs typeface="Times New Roman" panose="02020603050405020304" pitchFamily="18" charset="0"/>
              </a:rPr>
              <a:t>a</a:t>
            </a:r>
            <a:r>
              <a:rPr lang="en-US" dirty="0" err="1">
                <a:latin typeface="Times New Roman" panose="02020603050405020304" pitchFamily="18" charset="0"/>
                <a:cs typeface="Times New Roman" panose="02020603050405020304" pitchFamily="18" charset="0"/>
              </a:rPr>
              <a:t>ment</a:t>
            </a:r>
            <a:r>
              <a:rPr lang="ro-RO" dirty="0">
                <a:latin typeface="Times New Roman" panose="02020603050405020304" pitchFamily="18" charset="0"/>
                <a:cs typeface="Times New Roman" panose="02020603050405020304" pitchFamily="18" charset="0"/>
              </a:rPr>
              <a:t>ului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de muncă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21% – </a:t>
            </a:r>
            <a:r>
              <a:rPr lang="ro-RO" dirty="0">
                <a:latin typeface="Times New Roman" panose="02020603050405020304" pitchFamily="18" charset="0"/>
                <a:cs typeface="Times New Roman" panose="02020603050405020304" pitchFamily="18" charset="0"/>
              </a:rPr>
              <a:t>Lipsa de înțelegere a echipamentului AI</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20% – </a:t>
            </a:r>
            <a:r>
              <a:rPr lang="ro-RO" dirty="0">
                <a:latin typeface="Times New Roman" panose="02020603050405020304" pitchFamily="18" charset="0"/>
                <a:cs typeface="Times New Roman" panose="02020603050405020304" pitchFamily="18" charset="0"/>
              </a:rPr>
              <a:t>Schimbări frecvente ale sarcinii de muncă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18% – Stress </a:t>
            </a:r>
            <a:r>
              <a:rPr lang="ro-RO" dirty="0">
                <a:latin typeface="Times New Roman" panose="02020603050405020304" pitchFamily="18" charset="0"/>
                <a:cs typeface="Times New Roman" panose="02020603050405020304" pitchFamily="18" charset="0"/>
              </a:rPr>
              <a:t>la muncă</a:t>
            </a: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9B1191FE-0789-4F03-D4B4-1356D6B53E09}"/>
              </a:ext>
            </a:extLst>
          </p:cNvPr>
          <p:cNvSpPr txBox="1"/>
          <p:nvPr/>
        </p:nvSpPr>
        <p:spPr>
          <a:xfrm>
            <a:off x="129540" y="3047470"/>
            <a:ext cx="5220226" cy="1754326"/>
          </a:xfrm>
          <a:prstGeom prst="rect">
            <a:avLst/>
          </a:prstGeom>
          <a:solidFill>
            <a:schemeClr val="bg1"/>
          </a:solidFill>
          <a:ln>
            <a:solidFill>
              <a:schemeClr val="tx1"/>
            </a:solidFill>
          </a:ln>
          <a:effectLst>
            <a:outerShdw blurRad="63500" sx="102000" sy="102000" algn="ctr" rotWithShape="0">
              <a:prstClr val="black">
                <a:alpha val="40000"/>
              </a:prstClr>
            </a:outerShdw>
          </a:effectLst>
        </p:spPr>
        <p:txBody>
          <a:bodyPr wrap="square">
            <a:spAutoFit/>
          </a:bodyPr>
          <a:lstStyle/>
          <a:p>
            <a:r>
              <a:rPr lang="ro-RO" b="1" dirty="0">
                <a:solidFill>
                  <a:schemeClr val="accent6">
                    <a:lumMod val="75000"/>
                  </a:schemeClr>
                </a:solidFill>
                <a:latin typeface="Times New Roman" panose="02020603050405020304" pitchFamily="18" charset="0"/>
                <a:cs typeface="Times New Roman" panose="02020603050405020304" pitchFamily="18" charset="0"/>
              </a:rPr>
              <a:t>Măsuri de protecție la riscurile </a:t>
            </a:r>
            <a:r>
              <a:rPr lang="en-US" b="1" dirty="0">
                <a:solidFill>
                  <a:schemeClr val="accent6">
                    <a:lumMod val="75000"/>
                  </a:schemeClr>
                </a:solidFill>
                <a:latin typeface="Times New Roman" panose="02020603050405020304" pitchFamily="18" charset="0"/>
                <a:cs typeface="Times New Roman" panose="02020603050405020304" pitchFamily="18" charset="0"/>
              </a:rPr>
              <a:t>AI (Q7)</a:t>
            </a:r>
          </a:p>
          <a:p>
            <a:r>
              <a:rPr lang="en-US" dirty="0">
                <a:latin typeface="Times New Roman" panose="02020603050405020304" pitchFamily="18" charset="0"/>
                <a:cs typeface="Times New Roman" panose="02020603050405020304" pitchFamily="18" charset="0"/>
              </a:rPr>
              <a:t>47% – Limit</a:t>
            </a:r>
            <a:r>
              <a:rPr lang="ro-RO" dirty="0">
                <a:latin typeface="Times New Roman" panose="02020603050405020304" pitchFamily="18" charset="0"/>
                <a:cs typeface="Times New Roman" panose="02020603050405020304" pitchFamily="18" charset="0"/>
              </a:rPr>
              <a:t>area utilizării</a:t>
            </a:r>
            <a:r>
              <a:rPr lang="en-US" dirty="0">
                <a:latin typeface="Times New Roman" panose="02020603050405020304" pitchFamily="18" charset="0"/>
                <a:cs typeface="Times New Roman" panose="02020603050405020304" pitchFamily="18" charset="0"/>
              </a:rPr>
              <a:t> AI </a:t>
            </a:r>
            <a:r>
              <a:rPr lang="ro-RO" dirty="0">
                <a:latin typeface="Times New Roman" panose="02020603050405020304" pitchFamily="18" charset="0"/>
                <a:cs typeface="Times New Roman" panose="02020603050405020304" pitchFamily="18" charset="0"/>
              </a:rPr>
              <a:t>la strictul necesar</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40% – Implement</a:t>
            </a:r>
            <a:r>
              <a:rPr lang="ro-RO" dirty="0">
                <a:latin typeface="Times New Roman" panose="02020603050405020304" pitchFamily="18" charset="0"/>
                <a:cs typeface="Times New Roman" panose="02020603050405020304" pitchFamily="18" charset="0"/>
              </a:rPr>
              <a:t>area măsurilor de protecție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colectiv</a:t>
            </a:r>
            <a:r>
              <a:rPr lang="ro-RO" dirty="0">
                <a:latin typeface="Times New Roman" panose="02020603050405020304" pitchFamily="18" charset="0"/>
                <a:cs typeface="Times New Roman" panose="02020603050405020304" pitchFamily="18" charset="0"/>
              </a:rPr>
              <a:t>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37% – </a:t>
            </a:r>
            <a:r>
              <a:rPr lang="ro-RO" dirty="0">
                <a:latin typeface="Times New Roman" panose="02020603050405020304" pitchFamily="18" charset="0"/>
                <a:cs typeface="Times New Roman" panose="02020603050405020304" pitchFamily="18" charset="0"/>
              </a:rPr>
              <a:t>Îmbunătățirea instrucțiunilor de muncă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22% – </a:t>
            </a:r>
            <a:r>
              <a:rPr lang="ro-RO" dirty="0">
                <a:latin typeface="Times New Roman" panose="02020603050405020304" pitchFamily="18" charset="0"/>
                <a:cs typeface="Times New Roman" panose="02020603050405020304" pitchFamily="18" charset="0"/>
              </a:rPr>
              <a:t>Identificarea și evaluarea riscurilor </a:t>
            </a:r>
            <a:r>
              <a:rPr lang="en-US" dirty="0">
                <a:latin typeface="Times New Roman" panose="02020603050405020304" pitchFamily="18" charset="0"/>
                <a:cs typeface="Times New Roman" panose="02020603050405020304" pitchFamily="18" charset="0"/>
              </a:rPr>
              <a:t>AI </a:t>
            </a:r>
          </a:p>
          <a:p>
            <a:r>
              <a:rPr lang="en-US" dirty="0">
                <a:latin typeface="Times New Roman" panose="02020603050405020304" pitchFamily="18" charset="0"/>
                <a:cs typeface="Times New Roman" panose="02020603050405020304" pitchFamily="18" charset="0"/>
              </a:rPr>
              <a:t>20% – </a:t>
            </a:r>
            <a:r>
              <a:rPr lang="ro-RO" dirty="0">
                <a:latin typeface="Times New Roman" panose="02020603050405020304" pitchFamily="18" charset="0"/>
                <a:cs typeface="Times New Roman" panose="02020603050405020304" pitchFamily="18" charset="0"/>
              </a:rPr>
              <a:t>Traininguri specifice pentru </a:t>
            </a:r>
            <a:r>
              <a:rPr lang="en-US" dirty="0">
                <a:latin typeface="Times New Roman" panose="02020603050405020304" pitchFamily="18" charset="0"/>
                <a:cs typeface="Times New Roman" panose="02020603050405020304" pitchFamily="18" charset="0"/>
              </a:rPr>
              <a:t>AI</a:t>
            </a:r>
          </a:p>
        </p:txBody>
      </p:sp>
      <p:sp>
        <p:nvSpPr>
          <p:cNvPr id="6" name="TextBox 5">
            <a:extLst>
              <a:ext uri="{FF2B5EF4-FFF2-40B4-BE49-F238E27FC236}">
                <a16:creationId xmlns:a16="http://schemas.microsoft.com/office/drawing/2014/main" id="{59EE0F2C-AAA9-DC60-1575-F359BEC20C59}"/>
              </a:ext>
            </a:extLst>
          </p:cNvPr>
          <p:cNvSpPr txBox="1"/>
          <p:nvPr/>
        </p:nvSpPr>
        <p:spPr>
          <a:xfrm>
            <a:off x="129540" y="5257561"/>
            <a:ext cx="5430432" cy="1200329"/>
          </a:xfrm>
          <a:prstGeom prst="rect">
            <a:avLst/>
          </a:prstGeom>
          <a:solidFill>
            <a:schemeClr val="bg1"/>
          </a:solidFill>
          <a:ln>
            <a:solidFill>
              <a:schemeClr val="tx1"/>
            </a:solidFill>
          </a:ln>
          <a:effectLst>
            <a:outerShdw blurRad="63500" sx="102000" sy="102000" algn="ctr" rotWithShape="0">
              <a:prstClr val="black">
                <a:alpha val="40000"/>
              </a:prstClr>
            </a:outerShdw>
          </a:effectLst>
        </p:spPr>
        <p:txBody>
          <a:bodyPr wrap="square">
            <a:spAutoFit/>
          </a:bodyPr>
          <a:lstStyle/>
          <a:p>
            <a:r>
              <a:rPr lang="ro-RO" b="1" dirty="0">
                <a:solidFill>
                  <a:schemeClr val="accent6">
                    <a:lumMod val="75000"/>
                  </a:schemeClr>
                </a:solidFill>
                <a:latin typeface="Times New Roman" panose="02020603050405020304" pitchFamily="18" charset="0"/>
                <a:cs typeface="Times New Roman" panose="02020603050405020304" pitchFamily="18" charset="0"/>
              </a:rPr>
              <a:t>Nivel de cunoaștere al </a:t>
            </a:r>
            <a:r>
              <a:rPr lang="en-US" b="1" dirty="0">
                <a:solidFill>
                  <a:schemeClr val="accent6">
                    <a:lumMod val="75000"/>
                  </a:schemeClr>
                </a:solidFill>
                <a:latin typeface="Times New Roman" panose="02020603050405020304" pitchFamily="18" charset="0"/>
                <a:cs typeface="Times New Roman" panose="02020603050405020304" pitchFamily="18" charset="0"/>
              </a:rPr>
              <a:t>AI (Q8)</a:t>
            </a:r>
          </a:p>
          <a:p>
            <a:r>
              <a:rPr lang="en-US" dirty="0">
                <a:latin typeface="Times New Roman" panose="02020603050405020304" pitchFamily="18" charset="0"/>
                <a:cs typeface="Times New Roman" panose="02020603050405020304" pitchFamily="18" charset="0"/>
              </a:rPr>
              <a:t>54% – </a:t>
            </a:r>
            <a:r>
              <a:rPr lang="ro-RO" dirty="0">
                <a:latin typeface="Times New Roman" panose="02020603050405020304" pitchFamily="18" charset="0"/>
                <a:cs typeface="Times New Roman" panose="02020603050405020304" pitchFamily="18" charset="0"/>
              </a:rPr>
              <a:t>Nevoie de îmbunătățire a cunoștiințelor despre </a:t>
            </a:r>
            <a:r>
              <a:rPr lang="en-US" dirty="0">
                <a:latin typeface="Times New Roman" panose="02020603050405020304" pitchFamily="18" charset="0"/>
                <a:cs typeface="Times New Roman" panose="02020603050405020304" pitchFamily="18" charset="0"/>
              </a:rPr>
              <a:t>AI</a:t>
            </a:r>
          </a:p>
          <a:p>
            <a:r>
              <a:rPr lang="en-US" dirty="0">
                <a:latin typeface="Times New Roman" panose="02020603050405020304" pitchFamily="18" charset="0"/>
                <a:cs typeface="Times New Roman" panose="02020603050405020304" pitchFamily="18" charset="0"/>
              </a:rPr>
              <a:t>29% – </a:t>
            </a:r>
            <a:r>
              <a:rPr lang="ro-RO" dirty="0">
                <a:latin typeface="Times New Roman" panose="02020603050405020304" pitchFamily="18" charset="0"/>
                <a:cs typeface="Times New Roman" panose="02020603050405020304" pitchFamily="18" charset="0"/>
              </a:rPr>
              <a:t>NU sunt informat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17% – </a:t>
            </a:r>
            <a:r>
              <a:rPr lang="ro-RO" dirty="0">
                <a:latin typeface="Times New Roman" panose="02020603050405020304" pitchFamily="18" charset="0"/>
                <a:cs typeface="Times New Roman" panose="02020603050405020304" pitchFamily="18" charset="0"/>
              </a:rPr>
              <a:t>Consideră că trebuie să se informeze singuri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2863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79AE4-AD33-1F4A-8452-D77D08E721C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6F16331-64AC-E950-EE5A-96DF57135708}"/>
              </a:ext>
            </a:extLst>
          </p:cNvPr>
          <p:cNvSpPr txBox="1"/>
          <p:nvPr/>
        </p:nvSpPr>
        <p:spPr>
          <a:xfrm>
            <a:off x="392164" y="148471"/>
            <a:ext cx="8562650"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Lucrări publicate (selecție WOS)</a:t>
            </a:r>
          </a:p>
        </p:txBody>
      </p:sp>
      <p:sp>
        <p:nvSpPr>
          <p:cNvPr id="7" name="Rectangle 6">
            <a:extLst>
              <a:ext uri="{FF2B5EF4-FFF2-40B4-BE49-F238E27FC236}">
                <a16:creationId xmlns:a16="http://schemas.microsoft.com/office/drawing/2014/main" id="{90863B8B-3B4F-4A2E-4B34-32BE3856EF62}"/>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17</a:t>
            </a:fld>
            <a:r>
              <a:rPr lang="en-GB" sz="2000" dirty="0">
                <a:solidFill>
                  <a:schemeClr val="bg1"/>
                </a:solidFill>
              </a:rPr>
              <a:t> /10 </a:t>
            </a:r>
          </a:p>
        </p:txBody>
      </p:sp>
      <p:sp>
        <p:nvSpPr>
          <p:cNvPr id="8" name="TextBox 7">
            <a:extLst>
              <a:ext uri="{FF2B5EF4-FFF2-40B4-BE49-F238E27FC236}">
                <a16:creationId xmlns:a16="http://schemas.microsoft.com/office/drawing/2014/main" id="{D3CD1366-7C67-EDF0-D6F2-BA8CEAB16682}"/>
              </a:ext>
            </a:extLst>
          </p:cNvPr>
          <p:cNvSpPr txBox="1"/>
          <p:nvPr/>
        </p:nvSpPr>
        <p:spPr>
          <a:xfrm>
            <a:off x="0" y="1194911"/>
            <a:ext cx="9144000" cy="5047536"/>
          </a:xfrm>
          <a:prstGeom prst="rect">
            <a:avLst/>
          </a:prstGeom>
          <a:noFill/>
        </p:spPr>
        <p:txBody>
          <a:bodyPr wrap="square">
            <a:spAutoFit/>
          </a:bodyPr>
          <a:lstStyle/>
          <a:p>
            <a:r>
              <a:rPr lang="ro-RO" sz="1400" dirty="0">
                <a:latin typeface="Arial" panose="020B0604020202020204" pitchFamily="34" charset="0"/>
                <a:cs typeface="Arial" panose="020B0604020202020204" pitchFamily="34" charset="0"/>
              </a:rPr>
              <a:t>1. </a:t>
            </a:r>
            <a:r>
              <a:rPr lang="en-US" sz="1400" dirty="0">
                <a:latin typeface="Arial" panose="020B0604020202020204" pitchFamily="34" charset="0"/>
                <a:cs typeface="Arial" panose="020B0604020202020204" pitchFamily="34" charset="0"/>
              </a:rPr>
              <a:t>Rolf </a:t>
            </a:r>
            <a:r>
              <a:rPr lang="en-US" sz="1400" dirty="0" err="1">
                <a:latin typeface="Arial" panose="020B0604020202020204" pitchFamily="34" charset="0"/>
                <a:cs typeface="Arial" panose="020B0604020202020204" pitchFamily="34" charset="0"/>
              </a:rPr>
              <a:t>Atalvin</a:t>
            </a:r>
            <a:r>
              <a:rPr lang="en-US" sz="1400" dirty="0">
                <a:latin typeface="Arial" panose="020B0604020202020204" pitchFamily="34" charset="0"/>
                <a:cs typeface="Arial" panose="020B0604020202020204" pitchFamily="34" charset="0"/>
              </a:rPr>
              <a:t> LUPU, Rudolf Vasile MIRESCU, Diana Patricia TUCU, George Catalin CRISAN Dumitru ȚUCU</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ARTIFICIAL INTELIGENCE IN AGRICULTURE – PERCEPTION OF THE RISKS IN HEALTH &amp; SAFETY AT WORK</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50th International Symposium on Actual Tasks on Agricultural Engineering (ATAE)</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Actual Tasks on Agricultural Engineering-Zagreb, 2025, Vol.50, Martie 2025, https://atae.agr.hr/50th_ATAE_proceedings.pdf </a:t>
            </a:r>
          </a:p>
          <a:p>
            <a:r>
              <a:rPr lang="ro-RO" sz="1400" dirty="0">
                <a:latin typeface="Arial" panose="020B0604020202020204" pitchFamily="34" charset="0"/>
                <a:cs typeface="Arial" panose="020B0604020202020204" pitchFamily="34" charset="0"/>
              </a:rPr>
              <a:t>2. </a:t>
            </a:r>
            <a:r>
              <a:rPr lang="en-US" sz="1400" dirty="0">
                <a:latin typeface="Arial" panose="020B0604020202020204" pitchFamily="34" charset="0"/>
                <a:cs typeface="Arial" panose="020B0604020202020204" pitchFamily="34" charset="0"/>
              </a:rPr>
              <a:t>Diana Patricia TUCU, Rolf </a:t>
            </a:r>
            <a:r>
              <a:rPr lang="en-US" sz="1400" dirty="0" err="1">
                <a:latin typeface="Arial" panose="020B0604020202020204" pitchFamily="34" charset="0"/>
                <a:cs typeface="Arial" panose="020B0604020202020204" pitchFamily="34" charset="0"/>
              </a:rPr>
              <a:t>Athalvin</a:t>
            </a:r>
            <a:r>
              <a:rPr lang="en-US" sz="1400" dirty="0">
                <a:latin typeface="Arial" panose="020B0604020202020204" pitchFamily="34" charset="0"/>
                <a:cs typeface="Arial" panose="020B0604020202020204" pitchFamily="34" charset="0"/>
              </a:rPr>
              <a:t> LUPU, Rudolf Vasile MIRESCU, Dumitru ȚUCU</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WORK OUTSIDE WORKING ENTITY IN AGRICULTURE – PERCEPTION ON OPPORTUNITIES AND RISKS</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50th International Symposium on Actual Tasks on Agricultural Engineering (ATAE)</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Actual Tasks on Agricultural Engineering-Zagreb, 2025, Vol.50, Martie 2025, https://atae.agr.hr/50th_ATAE_proceedings.pdf </a:t>
            </a:r>
          </a:p>
          <a:p>
            <a:r>
              <a:rPr lang="ro-RO" sz="1400" dirty="0">
                <a:latin typeface="Arial" panose="020B0604020202020204" pitchFamily="34" charset="0"/>
                <a:cs typeface="Arial" panose="020B0604020202020204" pitchFamily="34" charset="0"/>
              </a:rPr>
              <a:t>3. </a:t>
            </a:r>
            <a:r>
              <a:rPr lang="en-US" sz="1400" dirty="0">
                <a:latin typeface="Arial" panose="020B0604020202020204" pitchFamily="34" charset="0"/>
                <a:cs typeface="Arial" panose="020B0604020202020204" pitchFamily="34" charset="0"/>
              </a:rPr>
              <a:t>Eugen TUDOR, Nicolae Stelian LONTIS, Elena Nicoleta TUTUNARU, Dumitru ȚUCU</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EVALUATION OF REMOTE SENSING TECHNOLOGIES FOR MEASURING THE ACCUMULATED PRECIPITATION</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50th International Symposium on Actual Tasks on Agricultural Engineering (ATAE)</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Actual Tasks on Agricultural Engineering-Zagreb, 2025, Vol.50, Martie 2025, https://atae.agr.hr/50th_ATAE_proceedings.pdf </a:t>
            </a:r>
            <a:endParaRPr lang="ro-RO" sz="1400" dirty="0">
              <a:latin typeface="Arial" panose="020B0604020202020204" pitchFamily="34" charset="0"/>
              <a:cs typeface="Arial" panose="020B0604020202020204" pitchFamily="34" charset="0"/>
            </a:endParaRPr>
          </a:p>
          <a:p>
            <a:r>
              <a:rPr lang="ro-RO" sz="1400" dirty="0">
                <a:latin typeface="Arial" panose="020B0604020202020204" pitchFamily="34" charset="0"/>
                <a:cs typeface="Arial" panose="020B0604020202020204" pitchFamily="34" charset="0"/>
              </a:rPr>
              <a:t>4. Tucu, D; Malaimare, G; Les, V; Lontis, N., PERFORMANCE EVALUATION OF PHOTOVOLTAIC SYSTEM IN CONDITIONS OF INDEPENDENT FARM, Actual Tasks on Agricultural Engineering-Zagreb,  Pages: 213-221, 2023, Accession Number: WOS:001238475700021</a:t>
            </a:r>
          </a:p>
          <a:p>
            <a:r>
              <a:rPr lang="ro-RO" sz="1400" dirty="0">
                <a:latin typeface="Arial" panose="020B0604020202020204" pitchFamily="34" charset="0"/>
                <a:cs typeface="Arial" panose="020B0604020202020204" pitchFamily="34" charset="0"/>
              </a:rPr>
              <a:t>5Ghergan, Oana Corina; Tucu, Dumitru; Iusco, Anuta; Draghicescu, Daniela; Babanatis Merce Roxana Mihaela, </a:t>
            </a:r>
            <a:r>
              <a:rPr lang="en-US" sz="1400" dirty="0">
                <a:latin typeface="Arial" panose="020B0604020202020204" pitchFamily="34" charset="0"/>
                <a:cs typeface="Arial" panose="020B0604020202020204" pitchFamily="34" charset="0"/>
              </a:rPr>
              <a:t>SMALL GREENHOUSE ROBOTIZED SOLUTIONS: STATE OF THE ART AND FUTURE PERSPECTIVES</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47th Symposium on Actual Tasks on Agricultural Engineering</a:t>
            </a:r>
            <a:r>
              <a:rPr lang="ro-RO" sz="1400" dirty="0">
                <a:latin typeface="Arial" panose="020B0604020202020204" pitchFamily="34" charset="0"/>
                <a:cs typeface="Arial" panose="020B0604020202020204" pitchFamily="34" charset="0"/>
              </a:rPr>
              <a:t>, </a:t>
            </a:r>
            <a:r>
              <a:rPr lang="fr-FR" sz="1400" dirty="0">
                <a:latin typeface="Arial" panose="020B0604020202020204" pitchFamily="34" charset="0"/>
                <a:cs typeface="Arial" panose="020B0604020202020204" pitchFamily="34" charset="0"/>
              </a:rPr>
              <a:t>Zagreb  Volume: 47  Pages: 267-276</a:t>
            </a:r>
            <a:r>
              <a:rPr lang="ro-RO" sz="1400" dirty="0">
                <a:latin typeface="Arial" panose="020B0604020202020204" pitchFamily="34" charset="0"/>
                <a:cs typeface="Arial" panose="020B0604020202020204" pitchFamily="34" charset="0"/>
              </a:rPr>
              <a:t>, 2019, Accession Number: WOS:000472729500027</a:t>
            </a:r>
          </a:p>
          <a:p>
            <a:r>
              <a:rPr lang="ro-RO" sz="1400" dirty="0">
                <a:latin typeface="Arial" panose="020B0604020202020204" pitchFamily="34" charset="0"/>
                <a:cs typeface="Arial" panose="020B0604020202020204" pitchFamily="34" charset="0"/>
              </a:rPr>
              <a:t>6. Maris, Stefan-Alfred; Tucu, Dumitru; Babanatsas, Theoharis; Nagy, Vasile; Maris, Simina; Nenu Petre Florinel, </a:t>
            </a:r>
            <a:r>
              <a:rPr lang="en-US" sz="1400" dirty="0">
                <a:latin typeface="Arial" panose="020B0604020202020204" pitchFamily="34" charset="0"/>
                <a:cs typeface="Arial" panose="020B0604020202020204" pitchFamily="34" charset="0"/>
              </a:rPr>
              <a:t>POSSIBILITIES OF USING THE ROBOTS IN GREENHOUSES</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Book Series: Actual Tasks on Agricultural Engineering-Zagreb  Volume: 45  Pages: 531-537 </a:t>
            </a:r>
            <a:r>
              <a:rPr lang="ro-RO" sz="1400" dirty="0">
                <a:latin typeface="Arial" panose="020B0604020202020204" pitchFamily="34" charset="0"/>
                <a:cs typeface="Arial" panose="020B0604020202020204" pitchFamily="34" charset="0"/>
              </a:rPr>
              <a:t>, 2017, Accession Number: WOS:000432420200056</a:t>
            </a:r>
          </a:p>
          <a:p>
            <a:r>
              <a:rPr lang="ro-RO" sz="1400" b="1" dirty="0">
                <a:latin typeface="Myriad Pro Cond" panose="020B0506030403020204" pitchFamily="34" charset="0"/>
              </a:rPr>
              <a:t>selectie</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3563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0780" y="96887"/>
            <a:ext cx="5687438"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4400" dirty="0" err="1">
                <a:latin typeface="Myriad Pro Cond" panose="020B0506030403020204" pitchFamily="34" charset="0"/>
              </a:rPr>
              <a:t>Conclu</a:t>
            </a:r>
            <a:r>
              <a:rPr lang="ro-RO" sz="4400" dirty="0">
                <a:latin typeface="Myriad Pro Cond" panose="020B0506030403020204" pitchFamily="34" charset="0"/>
              </a:rPr>
              <a:t>zii</a:t>
            </a:r>
          </a:p>
        </p:txBody>
      </p:sp>
      <p:sp>
        <p:nvSpPr>
          <p:cNvPr id="7" name="Rectangle 6"/>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18</a:t>
            </a:fld>
            <a:r>
              <a:rPr lang="en-GB" sz="2000" dirty="0">
                <a:solidFill>
                  <a:schemeClr val="bg1"/>
                </a:solidFill>
              </a:rPr>
              <a:t> /10 </a:t>
            </a:r>
          </a:p>
        </p:txBody>
      </p:sp>
      <p:sp>
        <p:nvSpPr>
          <p:cNvPr id="12" name="TextBox 11"/>
          <p:cNvSpPr txBox="1"/>
          <p:nvPr/>
        </p:nvSpPr>
        <p:spPr>
          <a:xfrm>
            <a:off x="0" y="1593696"/>
            <a:ext cx="9095941" cy="3970318"/>
          </a:xfrm>
          <a:prstGeom prst="rect">
            <a:avLst/>
          </a:prstGeom>
          <a:noFill/>
        </p:spPr>
        <p:txBody>
          <a:bodyPr wrap="square" rtlCol="0">
            <a:spAutoFit/>
          </a:bodyPr>
          <a:lstStyle/>
          <a:p>
            <a:pPr marL="342900" indent="-342900">
              <a:buFont typeface="Arial" panose="020B0604020202020204" pitchFamily="34" charset="0"/>
              <a:buChar char="•"/>
            </a:pPr>
            <a:r>
              <a:rPr lang="ro-RO" sz="2800" dirty="0">
                <a:solidFill>
                  <a:srgbClr val="312783"/>
                </a:solidFill>
                <a:latin typeface="Myriad Pro Cond" panose="020B0506030403020204" pitchFamily="34" charset="0"/>
              </a:rPr>
              <a:t>Începutul nu e totul ... E doar o primă încercare</a:t>
            </a:r>
            <a:endParaRPr lang="en-US" sz="2800" dirty="0">
              <a:solidFill>
                <a:srgbClr val="312783"/>
              </a:solidFill>
              <a:latin typeface="Myriad Pro Cond" panose="020B0506030403020204" pitchFamily="34" charset="0"/>
            </a:endParaRPr>
          </a:p>
          <a:p>
            <a:pPr marL="342900" indent="-342900">
              <a:buFont typeface="Arial" panose="020B0604020202020204" pitchFamily="34" charset="0"/>
              <a:buChar char="•"/>
            </a:pPr>
            <a:r>
              <a:rPr lang="ro-RO" sz="2800" dirty="0">
                <a:solidFill>
                  <a:srgbClr val="312783"/>
                </a:solidFill>
                <a:latin typeface="Myriad Pro Cond" panose="020B0506030403020204" pitchFamily="34" charset="0"/>
              </a:rPr>
              <a:t>Digitalizarea in agricultură e la început</a:t>
            </a:r>
          </a:p>
          <a:p>
            <a:pPr marL="342900" indent="-342900">
              <a:buFont typeface="Arial" panose="020B0604020202020204" pitchFamily="34" charset="0"/>
              <a:buChar char="•"/>
            </a:pPr>
            <a:r>
              <a:rPr lang="ro-RO" sz="2800" dirty="0">
                <a:solidFill>
                  <a:srgbClr val="312783"/>
                </a:solidFill>
                <a:latin typeface="Myriad Pro Cond" panose="020B0506030403020204" pitchFamily="34" charset="0"/>
              </a:rPr>
              <a:t>Digitalizarea e parte a unor alte procese, mai degrabă subproces decât proces integral</a:t>
            </a:r>
          </a:p>
          <a:p>
            <a:pPr marL="342900" indent="-342900">
              <a:buFont typeface="Arial" panose="020B0604020202020204" pitchFamily="34" charset="0"/>
              <a:buChar char="•"/>
            </a:pPr>
            <a:r>
              <a:rPr lang="ro-RO" sz="2800" dirty="0">
                <a:solidFill>
                  <a:srgbClr val="312783"/>
                </a:solidFill>
                <a:latin typeface="Myriad Pro Cond" panose="020B0506030403020204" pitchFamily="34" charset="0"/>
              </a:rPr>
              <a:t>Aplicațiile sunt multiple cu avantaje, oportunități, amenințări și riscuri</a:t>
            </a:r>
          </a:p>
          <a:p>
            <a:pPr marL="342900" indent="-342900">
              <a:buFont typeface="Arial" panose="020B0604020202020204" pitchFamily="34" charset="0"/>
              <a:buChar char="•"/>
            </a:pPr>
            <a:r>
              <a:rPr lang="ro-RO" sz="2800" dirty="0">
                <a:solidFill>
                  <a:srgbClr val="312783"/>
                </a:solidFill>
                <a:latin typeface="Myriad Pro Cond" panose="020B0506030403020204" pitchFamily="34" charset="0"/>
              </a:rPr>
              <a:t>Costul, securitatea, perspectivele, independența, specializarea, autoritatea etc., pot fi câteva criterii de selecție și reflecție</a:t>
            </a:r>
            <a:endParaRPr lang="en-US" sz="2800" dirty="0">
              <a:solidFill>
                <a:srgbClr val="312783"/>
              </a:solidFill>
              <a:latin typeface="Myriad Pro Cond" panose="020B0506030403020204" pitchFamily="34" charset="0"/>
            </a:endParaRPr>
          </a:p>
        </p:txBody>
      </p:sp>
    </p:spTree>
    <p:extLst>
      <p:ext uri="{BB962C8B-B14F-4D97-AF65-F5344CB8AC3E}">
        <p14:creationId xmlns:p14="http://schemas.microsoft.com/office/powerpoint/2010/main" val="3696233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19</a:t>
            </a:fld>
            <a:r>
              <a:rPr lang="en-GB" sz="2000" dirty="0">
                <a:solidFill>
                  <a:schemeClr val="bg1"/>
                </a:solidFill>
              </a:rPr>
              <a:t> / 10</a:t>
            </a:r>
          </a:p>
        </p:txBody>
      </p:sp>
      <p:sp>
        <p:nvSpPr>
          <p:cNvPr id="12" name="TextBox 11"/>
          <p:cNvSpPr txBox="1"/>
          <p:nvPr/>
        </p:nvSpPr>
        <p:spPr>
          <a:xfrm>
            <a:off x="3205276" y="3934201"/>
            <a:ext cx="5358584" cy="2585323"/>
          </a:xfrm>
          <a:prstGeom prst="rect">
            <a:avLst/>
          </a:prstGeom>
          <a:noFill/>
        </p:spPr>
        <p:txBody>
          <a:bodyPr wrap="square" rtlCol="0">
            <a:spAutoFit/>
          </a:bodyPr>
          <a:lstStyle/>
          <a:p>
            <a:pPr algn="ctr"/>
            <a:r>
              <a:rPr lang="ro-RO" sz="5400" dirty="0">
                <a:solidFill>
                  <a:srgbClr val="312783"/>
                </a:solidFill>
                <a:latin typeface="Myriad Pro Cond" panose="020B0506030403020204" pitchFamily="34" charset="0"/>
              </a:rPr>
              <a:t>MULȚUMESC PENTRU ATENȚIE!</a:t>
            </a:r>
            <a:endParaRPr lang="en-GB" sz="5400" dirty="0">
              <a:solidFill>
                <a:srgbClr val="312783"/>
              </a:solidFill>
              <a:latin typeface="Myriad Pro Cond" panose="020B0506030403020204" pitchFamily="34" charset="0"/>
            </a:endParaRPr>
          </a:p>
        </p:txBody>
      </p:sp>
      <p:pic>
        <p:nvPicPr>
          <p:cNvPr id="3" name="Picture 2">
            <a:extLst>
              <a:ext uri="{FF2B5EF4-FFF2-40B4-BE49-F238E27FC236}">
                <a16:creationId xmlns:a16="http://schemas.microsoft.com/office/drawing/2014/main" id="{081973DF-EF82-8CA9-1E2D-D51D1527DF41}"/>
              </a:ext>
            </a:extLst>
          </p:cNvPr>
          <p:cNvPicPr>
            <a:picLocks noChangeAspect="1"/>
          </p:cNvPicPr>
          <p:nvPr/>
        </p:nvPicPr>
        <p:blipFill>
          <a:blip r:embed="rId2" cstate="print">
            <a:extLst>
              <a:ext uri="{28A0092B-C50C-407E-A947-70E740481C1C}">
                <a14:useLocalDpi xmlns:a14="http://schemas.microsoft.com/office/drawing/2010/main" val="0"/>
              </a:ext>
            </a:extLst>
          </a:blip>
          <a:srcRect l="21264"/>
          <a:stretch/>
        </p:blipFill>
        <p:spPr>
          <a:xfrm>
            <a:off x="357403" y="338476"/>
            <a:ext cx="3097618" cy="3934201"/>
          </a:xfrm>
          <a:prstGeom prst="rect">
            <a:avLst/>
          </a:prstGeom>
        </p:spPr>
      </p:pic>
    </p:spTree>
    <p:extLst>
      <p:ext uri="{BB962C8B-B14F-4D97-AF65-F5344CB8AC3E}">
        <p14:creationId xmlns:p14="http://schemas.microsoft.com/office/powerpoint/2010/main" val="1297291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1776" y="35013"/>
            <a:ext cx="7176996"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Actualitate și oportunitate</a:t>
            </a:r>
          </a:p>
        </p:txBody>
      </p:sp>
      <p:sp>
        <p:nvSpPr>
          <p:cNvPr id="6" name="TextBox 5"/>
          <p:cNvSpPr txBox="1"/>
          <p:nvPr/>
        </p:nvSpPr>
        <p:spPr>
          <a:xfrm>
            <a:off x="0" y="828288"/>
            <a:ext cx="9113621" cy="6001643"/>
          </a:xfrm>
          <a:prstGeom prst="rect">
            <a:avLst/>
          </a:prstGeom>
          <a:noFill/>
        </p:spPr>
        <p:txBody>
          <a:bodyPr wrap="square" rtlCol="0">
            <a:spAutoFit/>
          </a:bodyPr>
          <a:lstStyle/>
          <a:p>
            <a:pPr marL="342900" indent="-342900">
              <a:buFont typeface="Arial" panose="020B0604020202020204" pitchFamily="34" charset="0"/>
              <a:buChar char="•"/>
            </a:pPr>
            <a:r>
              <a:rPr lang="en-US" sz="2400" dirty="0" err="1">
                <a:solidFill>
                  <a:srgbClr val="312783"/>
                </a:solidFill>
                <a:latin typeface="Myriad Pro Cond" panose="020B0506030403020204" pitchFamily="34" charset="0"/>
              </a:rPr>
              <a:t>În</a:t>
            </a:r>
            <a:r>
              <a:rPr lang="en-US" sz="2400" dirty="0">
                <a:solidFill>
                  <a:srgbClr val="312783"/>
                </a:solidFill>
                <a:latin typeface="Myriad Pro Cond" panose="020B0506030403020204" pitchFamily="34" charset="0"/>
              </a:rPr>
              <a:t> Europa, 93 % </a:t>
            </a:r>
            <a:r>
              <a:rPr lang="en-US" sz="2400" dirty="0" err="1">
                <a:solidFill>
                  <a:srgbClr val="312783"/>
                </a:solidFill>
                <a:latin typeface="Myriad Pro Cond" panose="020B0506030403020204" pitchFamily="34" charset="0"/>
              </a:rPr>
              <a:t>dintre</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ferme</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folosesc</a:t>
            </a:r>
            <a:r>
              <a:rPr lang="en-US" sz="2400" dirty="0">
                <a:solidFill>
                  <a:srgbClr val="312783"/>
                </a:solidFill>
                <a:latin typeface="Myriad Pro Cond" panose="020B0506030403020204" pitchFamily="34" charset="0"/>
              </a:rPr>
              <a:t> cel </a:t>
            </a:r>
            <a:r>
              <a:rPr lang="en-US" sz="2400" dirty="0" err="1">
                <a:solidFill>
                  <a:srgbClr val="312783"/>
                </a:solidFill>
                <a:latin typeface="Myriad Pro Cond" panose="020B0506030403020204" pitchFamily="34" charset="0"/>
              </a:rPr>
              <a:t>puțin</a:t>
            </a:r>
            <a:r>
              <a:rPr lang="en-US" sz="2400" dirty="0">
                <a:solidFill>
                  <a:srgbClr val="312783"/>
                </a:solidFill>
                <a:latin typeface="Myriad Pro Cond" panose="020B0506030403020204" pitchFamily="34" charset="0"/>
              </a:rPr>
              <a:t> un instrument informatic/software, 79 % </a:t>
            </a:r>
            <a:r>
              <a:rPr lang="en-US" sz="2400" dirty="0" err="1">
                <a:solidFill>
                  <a:srgbClr val="312783"/>
                </a:solidFill>
                <a:latin typeface="Myriad Pro Cond" panose="020B0506030403020204" pitchFamily="34" charset="0"/>
              </a:rPr>
              <a:t>folosesc</a:t>
            </a:r>
            <a:r>
              <a:rPr lang="en-US" sz="2400" dirty="0">
                <a:solidFill>
                  <a:srgbClr val="312783"/>
                </a:solidFill>
                <a:latin typeface="Myriad Pro Cond" panose="020B0506030403020204" pitchFamily="34" charset="0"/>
              </a:rPr>
              <a:t> cel </a:t>
            </a:r>
            <a:r>
              <a:rPr lang="en-US" sz="2400" dirty="0" err="1">
                <a:solidFill>
                  <a:srgbClr val="312783"/>
                </a:solidFill>
                <a:latin typeface="Myriad Pro Cond" panose="020B0506030403020204" pitchFamily="34" charset="0"/>
              </a:rPr>
              <a:t>puțin</a:t>
            </a:r>
            <a:r>
              <a:rPr lang="en-US" sz="2400" dirty="0">
                <a:solidFill>
                  <a:srgbClr val="312783"/>
                </a:solidFill>
                <a:latin typeface="Myriad Pro Cond" panose="020B0506030403020204" pitchFamily="34" charset="0"/>
              </a:rPr>
              <a:t> un instrument digital specific </a:t>
            </a:r>
            <a:r>
              <a:rPr lang="en-US" sz="2400" dirty="0" err="1">
                <a:solidFill>
                  <a:srgbClr val="312783"/>
                </a:solidFill>
                <a:latin typeface="Myriad Pro Cond" panose="020B0506030403020204" pitchFamily="34" charset="0"/>
              </a:rPr>
              <a:t>culturii</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și</a:t>
            </a:r>
            <a:r>
              <a:rPr lang="en-US" sz="2400" dirty="0">
                <a:solidFill>
                  <a:srgbClr val="312783"/>
                </a:solidFill>
                <a:latin typeface="Myriad Pro Cond" panose="020B0506030403020204" pitchFamily="34" charset="0"/>
              </a:rPr>
              <a:t> 82 % </a:t>
            </a:r>
            <a:r>
              <a:rPr lang="en-US" sz="2400" dirty="0" err="1">
                <a:solidFill>
                  <a:srgbClr val="312783"/>
                </a:solidFill>
                <a:latin typeface="Myriad Pro Cond" panose="020B0506030403020204" pitchFamily="34" charset="0"/>
              </a:rPr>
              <a:t>folosesc</a:t>
            </a:r>
            <a:r>
              <a:rPr lang="en-US" sz="2400" dirty="0">
                <a:solidFill>
                  <a:srgbClr val="312783"/>
                </a:solidFill>
                <a:latin typeface="Myriad Pro Cond" panose="020B0506030403020204" pitchFamily="34" charset="0"/>
              </a:rPr>
              <a:t> cel </a:t>
            </a:r>
            <a:r>
              <a:rPr lang="en-US" sz="2400" dirty="0" err="1">
                <a:solidFill>
                  <a:srgbClr val="312783"/>
                </a:solidFill>
                <a:latin typeface="Myriad Pro Cond" panose="020B0506030403020204" pitchFamily="34" charset="0"/>
              </a:rPr>
              <a:t>puțin</a:t>
            </a:r>
            <a:r>
              <a:rPr lang="en-US" sz="2400" dirty="0">
                <a:solidFill>
                  <a:srgbClr val="312783"/>
                </a:solidFill>
                <a:latin typeface="Myriad Pro Cond" panose="020B0506030403020204" pitchFamily="34" charset="0"/>
              </a:rPr>
              <a:t> un instrument digital specific </a:t>
            </a:r>
            <a:r>
              <a:rPr lang="en-US" sz="2400" dirty="0" err="1">
                <a:solidFill>
                  <a:srgbClr val="312783"/>
                </a:solidFill>
                <a:latin typeface="Myriad Pro Cond" panose="020B0506030403020204" pitchFamily="34" charset="0"/>
              </a:rPr>
              <a:t>pentru</a:t>
            </a:r>
            <a:r>
              <a:rPr lang="en-US" sz="2400" dirty="0">
                <a:solidFill>
                  <a:srgbClr val="312783"/>
                </a:solidFill>
                <a:latin typeface="Myriad Pro Cond" panose="020B0506030403020204" pitchFamily="34" charset="0"/>
              </a:rPr>
              <a:t> </a:t>
            </a:r>
            <a:r>
              <a:rPr lang="ro-RO" sz="2400" dirty="0">
                <a:solidFill>
                  <a:srgbClr val="312783"/>
                </a:solidFill>
                <a:latin typeface="Myriad Pro Cond" panose="020B0506030403020204" pitchFamily="34" charset="0"/>
              </a:rPr>
              <a:t>creșterea animalelor</a:t>
            </a:r>
            <a:r>
              <a:rPr lang="en-US" sz="2400" dirty="0">
                <a:solidFill>
                  <a:srgbClr val="312783"/>
                </a:solidFill>
                <a:latin typeface="Myriad Pro Cond" panose="020B0506030403020204" pitchFamily="34" charset="0"/>
              </a:rPr>
              <a:t> (Tur et al., 2025)</a:t>
            </a:r>
            <a:r>
              <a:rPr lang="ro-RO" sz="2400" dirty="0">
                <a:solidFill>
                  <a:srgbClr val="312783"/>
                </a:solidFill>
                <a:latin typeface="Myriad Pro Cond" panose="020B0506030403020204" pitchFamily="34" charset="0"/>
              </a:rPr>
              <a:t> </a:t>
            </a:r>
            <a:endParaRPr lang="en-US" sz="2400" dirty="0">
              <a:solidFill>
                <a:srgbClr val="312783"/>
              </a:solidFill>
              <a:latin typeface="Myriad Pro Cond" panose="020B0506030403020204" pitchFamily="34" charset="0"/>
            </a:endParaRPr>
          </a:p>
          <a:p>
            <a:pPr marL="342900" indent="-342900">
              <a:buFont typeface="Arial" panose="020B0604020202020204" pitchFamily="34" charset="0"/>
              <a:buChar char="•"/>
            </a:pPr>
            <a:r>
              <a:rPr lang="en-US" sz="2400" dirty="0" err="1">
                <a:solidFill>
                  <a:srgbClr val="312783"/>
                </a:solidFill>
                <a:latin typeface="Myriad Pro Cond" panose="020B0506030403020204" pitchFamily="34" charset="0"/>
              </a:rPr>
              <a:t>Digitalizarea</a:t>
            </a:r>
            <a:r>
              <a:rPr lang="en-US" sz="2400" dirty="0">
                <a:solidFill>
                  <a:srgbClr val="312783"/>
                </a:solidFill>
                <a:latin typeface="Myriad Pro Cond" panose="020B0506030403020204" pitchFamily="34" charset="0"/>
              </a:rPr>
              <a:t> </a:t>
            </a:r>
            <a:r>
              <a:rPr lang="ro-RO" sz="2400" dirty="0">
                <a:solidFill>
                  <a:srgbClr val="312783"/>
                </a:solidFill>
                <a:latin typeface="Myriad Pro Cond" panose="020B0506030403020204" pitchFamily="34" charset="0"/>
              </a:rPr>
              <a:t>-</a:t>
            </a:r>
            <a:r>
              <a:rPr lang="en-US" sz="2400" dirty="0">
                <a:solidFill>
                  <a:srgbClr val="312783"/>
                </a:solidFill>
                <a:latin typeface="Myriad Pro Cond" panose="020B0506030403020204" pitchFamily="34" charset="0"/>
              </a:rPr>
              <a:t>„</a:t>
            </a:r>
            <a:r>
              <a:rPr lang="en-US" sz="2400" dirty="0" err="1">
                <a:solidFill>
                  <a:srgbClr val="312783"/>
                </a:solidFill>
                <a:latin typeface="Myriad Pro Cond" panose="020B0506030403020204" pitchFamily="34" charset="0"/>
              </a:rPr>
              <a:t>conversia</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tehnică</a:t>
            </a:r>
            <a:r>
              <a:rPr lang="en-US" sz="2400" dirty="0">
                <a:solidFill>
                  <a:srgbClr val="312783"/>
                </a:solidFill>
                <a:latin typeface="Myriad Pro Cond" panose="020B0506030403020204" pitchFamily="34" charset="0"/>
              </a:rPr>
              <a:t> a </a:t>
            </a:r>
            <a:r>
              <a:rPr lang="en-US" sz="2400" dirty="0" err="1">
                <a:solidFill>
                  <a:srgbClr val="312783"/>
                </a:solidFill>
                <a:latin typeface="Myriad Pro Cond" panose="020B0506030403020204" pitchFamily="34" charset="0"/>
              </a:rPr>
              <a:t>informațiilor</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analogice</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în</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formă</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digitală</a:t>
            </a:r>
            <a:r>
              <a:rPr lang="en-US" sz="2400" dirty="0">
                <a:solidFill>
                  <a:srgbClr val="312783"/>
                </a:solidFill>
                <a:latin typeface="Myriad Pro Cond" panose="020B0506030403020204" pitchFamily="34" charset="0"/>
              </a:rPr>
              <a:t>” (Autio, 2017) </a:t>
            </a:r>
            <a:r>
              <a:rPr lang="en-US" sz="2400" dirty="0" err="1">
                <a:solidFill>
                  <a:srgbClr val="312783"/>
                </a:solidFill>
                <a:latin typeface="Myriad Pro Cond" panose="020B0506030403020204" pitchFamily="34" charset="0"/>
              </a:rPr>
              <a:t>sau</a:t>
            </a:r>
            <a:r>
              <a:rPr lang="en-US" sz="2400" dirty="0">
                <a:solidFill>
                  <a:srgbClr val="312783"/>
                </a:solidFill>
                <a:latin typeface="Myriad Pro Cond" panose="020B0506030403020204" pitchFamily="34" charset="0"/>
              </a:rPr>
              <a:t> „un </a:t>
            </a:r>
            <a:r>
              <a:rPr lang="en-US" sz="2400" dirty="0" err="1">
                <a:solidFill>
                  <a:srgbClr val="312783"/>
                </a:solidFill>
                <a:latin typeface="Myriad Pro Cond" panose="020B0506030403020204" pitchFamily="34" charset="0"/>
              </a:rPr>
              <a:t>proces</a:t>
            </a:r>
            <a:r>
              <a:rPr lang="en-US" sz="2400" dirty="0">
                <a:solidFill>
                  <a:srgbClr val="312783"/>
                </a:solidFill>
                <a:latin typeface="Myriad Pro Cond" panose="020B0506030403020204" pitchFamily="34" charset="0"/>
              </a:rPr>
              <a:t> de </a:t>
            </a:r>
            <a:r>
              <a:rPr lang="en-US" sz="2400" dirty="0" err="1">
                <a:solidFill>
                  <a:srgbClr val="312783"/>
                </a:solidFill>
                <a:latin typeface="Myriad Pro Cond" panose="020B0506030403020204" pitchFamily="34" charset="0"/>
              </a:rPr>
              <a:t>reprezentare</a:t>
            </a:r>
            <a:r>
              <a:rPr lang="en-US" sz="2400" dirty="0">
                <a:solidFill>
                  <a:srgbClr val="312783"/>
                </a:solidFill>
                <a:latin typeface="Myriad Pro Cond" panose="020B0506030403020204" pitchFamily="34" charset="0"/>
              </a:rPr>
              <a:t> a </a:t>
            </a:r>
            <a:r>
              <a:rPr lang="en-US" sz="2400" dirty="0" err="1">
                <a:solidFill>
                  <a:srgbClr val="312783"/>
                </a:solidFill>
                <a:latin typeface="Myriad Pro Cond" panose="020B0506030403020204" pitchFamily="34" charset="0"/>
              </a:rPr>
              <a:t>lumii</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fizice</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prin</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numere</a:t>
            </a:r>
            <a:r>
              <a:rPr lang="en-US" sz="2400" dirty="0">
                <a:solidFill>
                  <a:srgbClr val="312783"/>
                </a:solidFill>
                <a:latin typeface="Myriad Pro Cond" panose="020B0506030403020204" pitchFamily="34" charset="0"/>
              </a:rPr>
              <a:t>” (Bacco et al., 2020) </a:t>
            </a:r>
            <a:endParaRPr lang="ro-RO" sz="2400" dirty="0">
              <a:solidFill>
                <a:srgbClr val="312783"/>
              </a:solidFill>
              <a:latin typeface="Myriad Pro Cond" panose="020B0506030403020204" pitchFamily="34" charset="0"/>
            </a:endParaRPr>
          </a:p>
          <a:p>
            <a:pPr marL="342900" indent="-342900">
              <a:buFont typeface="Arial" panose="020B0604020202020204" pitchFamily="34" charset="0"/>
              <a:buChar char="•"/>
            </a:pPr>
            <a:r>
              <a:rPr lang="ro-RO" sz="2400" dirty="0">
                <a:solidFill>
                  <a:srgbClr val="312783"/>
                </a:solidFill>
                <a:latin typeface="Myriad Pro Cond" panose="020B0506030403020204" pitchFamily="34" charset="0"/>
              </a:rPr>
              <a:t>A</a:t>
            </a:r>
            <a:r>
              <a:rPr lang="en-US" sz="2400" dirty="0" err="1">
                <a:solidFill>
                  <a:srgbClr val="312783"/>
                </a:solidFill>
                <a:latin typeface="Myriad Pro Cond" panose="020B0506030403020204" pitchFamily="34" charset="0"/>
              </a:rPr>
              <a:t>gricultura</a:t>
            </a:r>
            <a:r>
              <a:rPr lang="en-US" sz="2400" dirty="0">
                <a:solidFill>
                  <a:srgbClr val="312783"/>
                </a:solidFill>
                <a:latin typeface="Myriad Pro Cond" panose="020B0506030403020204" pitchFamily="34" charset="0"/>
              </a:rPr>
              <a:t> de </a:t>
            </a:r>
            <a:r>
              <a:rPr lang="en-US" sz="2400" dirty="0" err="1">
                <a:solidFill>
                  <a:srgbClr val="312783"/>
                </a:solidFill>
                <a:latin typeface="Myriad Pro Cond" panose="020B0506030403020204" pitchFamily="34" charset="0"/>
              </a:rPr>
              <a:t>precizie</a:t>
            </a:r>
            <a:r>
              <a:rPr lang="en-US" sz="2400" dirty="0">
                <a:solidFill>
                  <a:srgbClr val="312783"/>
                </a:solidFill>
                <a:latin typeface="Myriad Pro Cond" panose="020B0506030403020204" pitchFamily="34" charset="0"/>
              </a:rPr>
              <a:t> se </a:t>
            </a:r>
            <a:r>
              <a:rPr lang="en-US" sz="2400" dirty="0" err="1">
                <a:solidFill>
                  <a:srgbClr val="312783"/>
                </a:solidFill>
                <a:latin typeface="Myriad Pro Cond" panose="020B0506030403020204" pitchFamily="34" charset="0"/>
              </a:rPr>
              <a:t>referă</a:t>
            </a:r>
            <a:r>
              <a:rPr lang="en-US" sz="2400" dirty="0">
                <a:solidFill>
                  <a:srgbClr val="312783"/>
                </a:solidFill>
                <a:latin typeface="Myriad Pro Cond" panose="020B0506030403020204" pitchFamily="34" charset="0"/>
              </a:rPr>
              <a:t> la </a:t>
            </a:r>
            <a:r>
              <a:rPr lang="en-US" sz="2400" dirty="0" err="1">
                <a:solidFill>
                  <a:srgbClr val="312783"/>
                </a:solidFill>
                <a:latin typeface="Myriad Pro Cond" panose="020B0506030403020204" pitchFamily="34" charset="0"/>
              </a:rPr>
              <a:t>digitalizare</a:t>
            </a:r>
            <a:r>
              <a:rPr lang="en-US" sz="2400" b="1" dirty="0">
                <a:solidFill>
                  <a:srgbClr val="312783"/>
                </a:solidFill>
                <a:latin typeface="Myriad Pro Cond" panose="020B0506030403020204" pitchFamily="34" charset="0"/>
              </a:rPr>
              <a:t>, </a:t>
            </a:r>
            <a:r>
              <a:rPr lang="en-US" sz="2400" b="1" dirty="0" err="1">
                <a:solidFill>
                  <a:srgbClr val="312783"/>
                </a:solidFill>
                <a:latin typeface="Myriad Pro Cond" panose="020B0506030403020204" pitchFamily="34" charset="0"/>
              </a:rPr>
              <a:t>agricultura</a:t>
            </a:r>
            <a:r>
              <a:rPr lang="en-US" sz="2400" b="1" dirty="0">
                <a:solidFill>
                  <a:srgbClr val="312783"/>
                </a:solidFill>
                <a:latin typeface="Myriad Pro Cond" panose="020B0506030403020204" pitchFamily="34" charset="0"/>
              </a:rPr>
              <a:t> </a:t>
            </a:r>
            <a:r>
              <a:rPr lang="en-US" sz="2400" b="1" dirty="0" err="1">
                <a:solidFill>
                  <a:srgbClr val="312783"/>
                </a:solidFill>
                <a:latin typeface="Myriad Pro Cond" panose="020B0506030403020204" pitchFamily="34" charset="0"/>
              </a:rPr>
              <a:t>digitală</a:t>
            </a:r>
            <a:r>
              <a:rPr lang="en-US" sz="2400" b="1" dirty="0">
                <a:solidFill>
                  <a:srgbClr val="312783"/>
                </a:solidFill>
                <a:latin typeface="Myriad Pro Cond" panose="020B0506030403020204" pitchFamily="34" charset="0"/>
              </a:rPr>
              <a:t> </a:t>
            </a:r>
            <a:r>
              <a:rPr lang="en-US" sz="2400" dirty="0">
                <a:solidFill>
                  <a:srgbClr val="312783"/>
                </a:solidFill>
                <a:latin typeface="Myriad Pro Cond" panose="020B0506030403020204" pitchFamily="34" charset="0"/>
              </a:rPr>
              <a:t>se </a:t>
            </a:r>
            <a:r>
              <a:rPr lang="en-US" sz="2400" dirty="0" err="1">
                <a:solidFill>
                  <a:srgbClr val="312783"/>
                </a:solidFill>
                <a:latin typeface="Myriad Pro Cond" panose="020B0506030403020204" pitchFamily="34" charset="0"/>
              </a:rPr>
              <a:t>referă</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atât</a:t>
            </a:r>
            <a:r>
              <a:rPr lang="en-US" sz="2400" dirty="0">
                <a:solidFill>
                  <a:srgbClr val="312783"/>
                </a:solidFill>
                <a:latin typeface="Myriad Pro Cond" panose="020B0506030403020204" pitchFamily="34" charset="0"/>
              </a:rPr>
              <a:t> la </a:t>
            </a:r>
            <a:r>
              <a:rPr lang="en-US" sz="2400" dirty="0" err="1">
                <a:solidFill>
                  <a:srgbClr val="312783"/>
                </a:solidFill>
                <a:latin typeface="Myriad Pro Cond" panose="020B0506030403020204" pitchFamily="34" charset="0"/>
              </a:rPr>
              <a:t>digitalizare</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cât</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și</a:t>
            </a:r>
            <a:r>
              <a:rPr lang="en-US" sz="2400" dirty="0">
                <a:solidFill>
                  <a:srgbClr val="312783"/>
                </a:solidFill>
                <a:latin typeface="Myriad Pro Cond" panose="020B0506030403020204" pitchFamily="34" charset="0"/>
              </a:rPr>
              <a:t> la </a:t>
            </a:r>
            <a:r>
              <a:rPr lang="en-US" sz="2400" dirty="0" err="1">
                <a:solidFill>
                  <a:srgbClr val="312783"/>
                </a:solidFill>
                <a:latin typeface="Myriad Pro Cond" panose="020B0506030403020204" pitchFamily="34" charset="0"/>
              </a:rPr>
              <a:t>digitizare</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Hackfort</a:t>
            </a:r>
            <a:r>
              <a:rPr lang="en-US" sz="2400" dirty="0">
                <a:solidFill>
                  <a:srgbClr val="312783"/>
                </a:solidFill>
                <a:latin typeface="Myriad Pro Cond" panose="020B0506030403020204" pitchFamily="34" charset="0"/>
              </a:rPr>
              <a:t>, 2021; Balasundram et al., 2023)</a:t>
            </a:r>
            <a:endParaRPr lang="ro-RO" sz="2400" dirty="0">
              <a:solidFill>
                <a:srgbClr val="312783"/>
              </a:solidFill>
              <a:latin typeface="Myriad Pro Cond" panose="020B0506030403020204" pitchFamily="34" charset="0"/>
            </a:endParaRPr>
          </a:p>
          <a:p>
            <a:pPr marL="342900" indent="-342900">
              <a:buFont typeface="Arial" panose="020B0604020202020204" pitchFamily="34" charset="0"/>
              <a:buChar char="•"/>
            </a:pPr>
            <a:r>
              <a:rPr lang="en-US" sz="2400" dirty="0" err="1">
                <a:solidFill>
                  <a:srgbClr val="312783"/>
                </a:solidFill>
                <a:latin typeface="Myriad Pro Cond" panose="020B0506030403020204" pitchFamily="34" charset="0"/>
              </a:rPr>
              <a:t>Digitizarea</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este</a:t>
            </a:r>
            <a:r>
              <a:rPr lang="en-US" sz="2400" dirty="0">
                <a:solidFill>
                  <a:srgbClr val="312783"/>
                </a:solidFill>
                <a:latin typeface="Myriad Pro Cond" panose="020B0506030403020204" pitchFamily="34" charset="0"/>
              </a:rPr>
              <a:t> o </a:t>
            </a:r>
            <a:r>
              <a:rPr lang="en-US" sz="2400" dirty="0" err="1">
                <a:solidFill>
                  <a:srgbClr val="312783"/>
                </a:solidFill>
                <a:latin typeface="Myriad Pro Cond" panose="020B0506030403020204" pitchFamily="34" charset="0"/>
              </a:rPr>
              <a:t>componentă</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importantă</a:t>
            </a:r>
            <a:r>
              <a:rPr lang="en-US" sz="2400" dirty="0">
                <a:solidFill>
                  <a:srgbClr val="312783"/>
                </a:solidFill>
                <a:latin typeface="Myriad Pro Cond" panose="020B0506030403020204" pitchFamily="34" charset="0"/>
              </a:rPr>
              <a:t> a </a:t>
            </a:r>
            <a:r>
              <a:rPr lang="en-US" sz="2400" dirty="0" err="1">
                <a:solidFill>
                  <a:srgbClr val="312783"/>
                </a:solidFill>
                <a:latin typeface="Myriad Pro Cond" panose="020B0506030403020204" pitchFamily="34" charset="0"/>
              </a:rPr>
              <a:t>transformării</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digitale</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și</a:t>
            </a:r>
            <a:r>
              <a:rPr lang="en-US" sz="2400" dirty="0">
                <a:solidFill>
                  <a:srgbClr val="312783"/>
                </a:solidFill>
                <a:latin typeface="Myriad Pro Cond" panose="020B0506030403020204" pitchFamily="34" charset="0"/>
              </a:rPr>
              <a:t> </a:t>
            </a:r>
            <a:r>
              <a:rPr lang="en-US" sz="2400" dirty="0" err="1">
                <a:solidFill>
                  <a:srgbClr val="312783"/>
                </a:solidFill>
                <a:latin typeface="Myriad Pro Cond" panose="020B0506030403020204" pitchFamily="34" charset="0"/>
              </a:rPr>
              <a:t>este</a:t>
            </a:r>
            <a:r>
              <a:rPr lang="en-US" sz="2400" dirty="0">
                <a:solidFill>
                  <a:srgbClr val="312783"/>
                </a:solidFill>
                <a:latin typeface="Myriad Pro Cond" panose="020B0506030403020204" pitchFamily="34" charset="0"/>
              </a:rPr>
              <a:t> o </a:t>
            </a:r>
            <a:r>
              <a:rPr lang="en-US" sz="2400" dirty="0" err="1">
                <a:solidFill>
                  <a:srgbClr val="312783"/>
                </a:solidFill>
                <a:latin typeface="Myriad Pro Cond" panose="020B0506030403020204" pitchFamily="34" charset="0"/>
              </a:rPr>
              <a:t>componentă</a:t>
            </a:r>
            <a:r>
              <a:rPr lang="en-US" sz="2400" dirty="0">
                <a:solidFill>
                  <a:srgbClr val="312783"/>
                </a:solidFill>
                <a:latin typeface="Myriad Pro Cond" panose="020B0506030403020204" pitchFamily="34" charset="0"/>
              </a:rPr>
              <a:t> a </a:t>
            </a:r>
            <a:r>
              <a:rPr lang="en-US" sz="2400" dirty="0" err="1">
                <a:solidFill>
                  <a:srgbClr val="312783"/>
                </a:solidFill>
                <a:latin typeface="Myriad Pro Cond" panose="020B0506030403020204" pitchFamily="34" charset="0"/>
              </a:rPr>
              <a:t>digitalizării</a:t>
            </a:r>
            <a:endParaRPr lang="ro-RO" sz="2400" dirty="0">
              <a:solidFill>
                <a:srgbClr val="312783"/>
              </a:solidFill>
              <a:latin typeface="Myriad Pro Cond" panose="020B0506030403020204" pitchFamily="34" charset="0"/>
            </a:endParaRPr>
          </a:p>
          <a:p>
            <a:pPr marL="342900" indent="-342900">
              <a:buFont typeface="Arial" panose="020B0604020202020204" pitchFamily="34" charset="0"/>
              <a:buChar char="•"/>
            </a:pPr>
            <a:r>
              <a:rPr lang="ro-RO" sz="2400" dirty="0">
                <a:solidFill>
                  <a:srgbClr val="312783"/>
                </a:solidFill>
                <a:latin typeface="Myriad Pro Cond" panose="020B0506030403020204" pitchFamily="34" charset="0"/>
              </a:rPr>
              <a:t>Digitalizarea interacțiunilor: instrumentele și serviciile pentru interacțiunea la distanță, inclusiv educația, formarea, afacerile și comerțul - rezultă creșterea eficienței și productivității (timp, resurse în general) (Williams et al., 2008)</a:t>
            </a:r>
          </a:p>
        </p:txBody>
      </p:sp>
      <p:sp>
        <p:nvSpPr>
          <p:cNvPr id="7" name="Rectangle 6"/>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2</a:t>
            </a:fld>
            <a:r>
              <a:rPr lang="en-GB" sz="2000" dirty="0">
                <a:solidFill>
                  <a:schemeClr val="bg1"/>
                </a:solidFill>
              </a:rPr>
              <a:t> /10 </a:t>
            </a:r>
          </a:p>
        </p:txBody>
      </p:sp>
    </p:spTree>
    <p:extLst>
      <p:ext uri="{BB962C8B-B14F-4D97-AF65-F5344CB8AC3E}">
        <p14:creationId xmlns:p14="http://schemas.microsoft.com/office/powerpoint/2010/main" val="3779452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7B971-D80E-CE58-A522-3073E7E298E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D2623B1-FEC9-86F2-A6E2-DA1D926F8988}"/>
              </a:ext>
            </a:extLst>
          </p:cNvPr>
          <p:cNvSpPr txBox="1"/>
          <p:nvPr/>
        </p:nvSpPr>
        <p:spPr>
          <a:xfrm>
            <a:off x="211776" y="35013"/>
            <a:ext cx="7176996"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Obiectivele cercetării</a:t>
            </a:r>
          </a:p>
        </p:txBody>
      </p:sp>
      <p:sp>
        <p:nvSpPr>
          <p:cNvPr id="6" name="TextBox 5">
            <a:extLst>
              <a:ext uri="{FF2B5EF4-FFF2-40B4-BE49-F238E27FC236}">
                <a16:creationId xmlns:a16="http://schemas.microsoft.com/office/drawing/2014/main" id="{8935503E-3363-24DC-CC7B-75A09F181A1D}"/>
              </a:ext>
            </a:extLst>
          </p:cNvPr>
          <p:cNvSpPr txBox="1"/>
          <p:nvPr/>
        </p:nvSpPr>
        <p:spPr>
          <a:xfrm>
            <a:off x="0" y="828288"/>
            <a:ext cx="9113621" cy="6001643"/>
          </a:xfrm>
          <a:prstGeom prst="rect">
            <a:avLst/>
          </a:prstGeom>
          <a:noFill/>
        </p:spPr>
        <p:txBody>
          <a:bodyPr wrap="square" rtlCol="0">
            <a:spAutoFit/>
          </a:bodyPr>
          <a:lstStyle/>
          <a:p>
            <a:pPr marL="342900" indent="-342900">
              <a:buFont typeface="Arial" panose="020B0604020202020204" pitchFamily="34" charset="0"/>
              <a:buChar char="•"/>
            </a:pPr>
            <a:r>
              <a:rPr lang="ro-RO" sz="2400" dirty="0">
                <a:solidFill>
                  <a:srgbClr val="312783"/>
                </a:solidFill>
                <a:latin typeface="Myriad Pro Cond" panose="020B0506030403020204" pitchFamily="34" charset="0"/>
              </a:rPr>
              <a:t>Introducerea de practici agricole care înlocuind pe cele vechi, să influențeze luarea deciziilor, activitățile agricole, guvernanța și procesele de afaceri agricole și accesul la cunoștințe și date, cu efectele economice, sociale și de mediu mai ușor de prezis. </a:t>
            </a:r>
            <a:endParaRPr lang="en-US" sz="2400" dirty="0">
              <a:solidFill>
                <a:srgbClr val="312783"/>
              </a:solidFill>
              <a:latin typeface="Myriad Pro Cond" panose="020B0506030403020204" pitchFamily="34" charset="0"/>
            </a:endParaRPr>
          </a:p>
          <a:p>
            <a:pPr marL="342900" indent="-342900">
              <a:buFont typeface="Arial" panose="020B0604020202020204" pitchFamily="34" charset="0"/>
              <a:buChar char="•"/>
            </a:pPr>
            <a:r>
              <a:rPr lang="ro-RO" sz="2400" dirty="0">
                <a:solidFill>
                  <a:srgbClr val="312783"/>
                </a:solidFill>
                <a:latin typeface="Myriad Pro Cond" panose="020B0506030403020204" pitchFamily="34" charset="0"/>
              </a:rPr>
              <a:t>Reducerea (înlăturarea) inegalităților în dezvoltarea tehnologiei digitale, distribuirea beneficiilor, proprietatea asupra datelor, a hardware-ului și a infrastructurii digitale, alfabetizarea digitală și în definirea problemelor și creșterea capabilităților de rezolvare a problemelor</a:t>
            </a:r>
          </a:p>
          <a:p>
            <a:pPr marL="342900" indent="-342900">
              <a:buFont typeface="Arial" panose="020B0604020202020204" pitchFamily="34" charset="0"/>
              <a:buChar char="•"/>
            </a:pPr>
            <a:r>
              <a:rPr lang="ro-RO" sz="2400" dirty="0">
                <a:solidFill>
                  <a:srgbClr val="312783"/>
                </a:solidFill>
                <a:latin typeface="Myriad Pro Cond" panose="020B0506030403020204" pitchFamily="34" charset="0"/>
              </a:rPr>
              <a:t>Introducerea de tehnologie și infrastructură esențială pentru fermierii de scară mică,  acoperirea aprovizionării stabile cu energie și combaterea efectelor negative asupra mediului ale eliminării tehnologiei digitale, inclusiv deșeurile electronice  </a:t>
            </a:r>
          </a:p>
          <a:p>
            <a:pPr marL="342900" indent="-342900">
              <a:buFont typeface="Arial" panose="020B0604020202020204" pitchFamily="34" charset="0"/>
              <a:buChar char="•"/>
            </a:pPr>
            <a:r>
              <a:rPr lang="ro-RO" sz="2400" dirty="0">
                <a:solidFill>
                  <a:srgbClr val="312783"/>
                </a:solidFill>
                <a:latin typeface="Myriad Pro Cond" panose="020B0506030403020204" pitchFamily="34" charset="0"/>
              </a:rPr>
              <a:t>Combaterea prejudecăților informaționale, limitărilor de rețea, dificultăților de acces la finanțare și lipsei oportunităților de investiții, a decalajelor de sărăcie.</a:t>
            </a:r>
          </a:p>
        </p:txBody>
      </p:sp>
      <p:sp>
        <p:nvSpPr>
          <p:cNvPr id="7" name="Rectangle 6">
            <a:extLst>
              <a:ext uri="{FF2B5EF4-FFF2-40B4-BE49-F238E27FC236}">
                <a16:creationId xmlns:a16="http://schemas.microsoft.com/office/drawing/2014/main" id="{ABC221F2-2F2A-2C10-D8C9-4F497045F9D7}"/>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3</a:t>
            </a:fld>
            <a:r>
              <a:rPr lang="en-GB" sz="2000" dirty="0">
                <a:solidFill>
                  <a:schemeClr val="bg1"/>
                </a:solidFill>
              </a:rPr>
              <a:t> /10 </a:t>
            </a:r>
          </a:p>
        </p:txBody>
      </p:sp>
    </p:spTree>
    <p:extLst>
      <p:ext uri="{BB962C8B-B14F-4D97-AF65-F5344CB8AC3E}">
        <p14:creationId xmlns:p14="http://schemas.microsoft.com/office/powerpoint/2010/main" val="1238917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B5B6DDB-526B-4087-8C20-D5408F1A1E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2218" y="3643565"/>
            <a:ext cx="2286000" cy="1143000"/>
          </a:xfrm>
          <a:prstGeom prst="rect">
            <a:avLst/>
          </a:prstGeom>
        </p:spPr>
      </p:pic>
      <p:sp>
        <p:nvSpPr>
          <p:cNvPr id="2" name="TextBox 1">
            <a:extLst>
              <a:ext uri="{FF2B5EF4-FFF2-40B4-BE49-F238E27FC236}">
                <a16:creationId xmlns:a16="http://schemas.microsoft.com/office/drawing/2014/main" id="{6EA02EA7-CD35-C817-CFE6-2ACE326B2CC4}"/>
              </a:ext>
            </a:extLst>
          </p:cNvPr>
          <p:cNvSpPr txBox="1"/>
          <p:nvPr/>
        </p:nvSpPr>
        <p:spPr>
          <a:xfrm>
            <a:off x="217180" y="356128"/>
            <a:ext cx="3075038" cy="584775"/>
          </a:xfrm>
          <a:prstGeom prst="rect">
            <a:avLst/>
          </a:prstGeom>
          <a:noFill/>
        </p:spPr>
        <p:txBody>
          <a:bodyPr wrap="square" rtlCol="0">
            <a:spAutoFit/>
          </a:bodyPr>
          <a:lstStyle/>
          <a:p>
            <a:r>
              <a:rPr lang="ro-RO" sz="3200" b="1" dirty="0">
                <a:latin typeface="Myriad Pro Cond" panose="020B0506030403020204" pitchFamily="34" charset="0"/>
              </a:rPr>
              <a:t>Metodă</a:t>
            </a:r>
            <a:endParaRPr lang="en-GB" sz="3200" b="1" dirty="0">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C8C3CA4B-C702-32D9-CE0B-717C9425D42F}"/>
              </a:ext>
            </a:extLst>
          </p:cNvPr>
          <p:cNvGrpSpPr/>
          <p:nvPr/>
        </p:nvGrpSpPr>
        <p:grpSpPr>
          <a:xfrm>
            <a:off x="2779778" y="1960919"/>
            <a:ext cx="3212244" cy="3165144"/>
            <a:chOff x="3692611" y="1020114"/>
            <a:chExt cx="5084920" cy="5028878"/>
          </a:xfrm>
        </p:grpSpPr>
        <p:sp>
          <p:nvSpPr>
            <p:cNvPr id="5" name="Freeform: Shape 4">
              <a:extLst>
                <a:ext uri="{FF2B5EF4-FFF2-40B4-BE49-F238E27FC236}">
                  <a16:creationId xmlns:a16="http://schemas.microsoft.com/office/drawing/2014/main" id="{942F613B-F504-702B-1AE0-87800D0E07DC}"/>
                </a:ext>
              </a:extLst>
            </p:cNvPr>
            <p:cNvSpPr/>
            <p:nvPr/>
          </p:nvSpPr>
          <p:spPr>
            <a:xfrm>
              <a:off x="6979989" y="1661503"/>
              <a:ext cx="1076892" cy="136169"/>
            </a:xfrm>
            <a:custGeom>
              <a:avLst/>
              <a:gdLst>
                <a:gd name="connsiteX0" fmla="*/ 0 w 1076892"/>
                <a:gd name="connsiteY0" fmla="*/ 0 h 136169"/>
                <a:gd name="connsiteX1" fmla="*/ 1076892 w 1076892"/>
                <a:gd name="connsiteY1" fmla="*/ 0 h 136169"/>
                <a:gd name="connsiteX2" fmla="*/ 1076892 w 1076892"/>
                <a:gd name="connsiteY2" fmla="*/ 136169 h 136169"/>
                <a:gd name="connsiteX3" fmla="*/ 0 w 1076892"/>
                <a:gd name="connsiteY3" fmla="*/ 136169 h 136169"/>
                <a:gd name="connsiteX4" fmla="*/ 0 w 1076892"/>
                <a:gd name="connsiteY4" fmla="*/ 0 h 136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892" h="136169">
                  <a:moveTo>
                    <a:pt x="0" y="0"/>
                  </a:moveTo>
                  <a:lnTo>
                    <a:pt x="1076892" y="0"/>
                  </a:lnTo>
                  <a:lnTo>
                    <a:pt x="1076892" y="136169"/>
                  </a:lnTo>
                  <a:lnTo>
                    <a:pt x="0" y="136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 tIns="7620" rIns="7620" bIns="7620" numCol="1" spcCol="1270" anchor="ctr" anchorCtr="0">
              <a:noAutofit/>
            </a:bodyPr>
            <a:lstStyle/>
            <a:p>
              <a:pPr algn="ctr" defTabSz="266700">
                <a:lnSpc>
                  <a:spcPct val="90000"/>
                </a:lnSpc>
                <a:spcBef>
                  <a:spcPct val="0"/>
                </a:spcBef>
                <a:spcAft>
                  <a:spcPct val="35000"/>
                </a:spcAft>
              </a:pPr>
              <a:endParaRPr lang="en-GB" sz="600" dirty="0">
                <a:solidFill>
                  <a:schemeClr val="bg1"/>
                </a:solidFill>
              </a:endParaRPr>
            </a:p>
          </p:txBody>
        </p:sp>
        <p:sp>
          <p:nvSpPr>
            <p:cNvPr id="6" name="Arrow: Circular 5">
              <a:extLst>
                <a:ext uri="{FF2B5EF4-FFF2-40B4-BE49-F238E27FC236}">
                  <a16:creationId xmlns:a16="http://schemas.microsoft.com/office/drawing/2014/main" id="{7646487C-C244-2782-1ABE-D5E47917F6A1}"/>
                </a:ext>
              </a:extLst>
            </p:cNvPr>
            <p:cNvSpPr/>
            <p:nvPr/>
          </p:nvSpPr>
          <p:spPr>
            <a:xfrm>
              <a:off x="3692611" y="1020114"/>
              <a:ext cx="5028878" cy="5028878"/>
            </a:xfrm>
            <a:prstGeom prst="circularArrow">
              <a:avLst>
                <a:gd name="adj1" fmla="val 9323"/>
                <a:gd name="adj2" fmla="val 857035"/>
                <a:gd name="adj3" fmla="val 645076"/>
                <a:gd name="adj4" fmla="val 18813345"/>
                <a:gd name="adj5" fmla="val 10586"/>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E92D7972-60A6-A279-31DE-F5CF0DC55FFB}"/>
                </a:ext>
              </a:extLst>
            </p:cNvPr>
            <p:cNvSpPr/>
            <p:nvPr/>
          </p:nvSpPr>
          <p:spPr>
            <a:xfrm>
              <a:off x="7880298" y="4171022"/>
              <a:ext cx="897233" cy="105933"/>
            </a:xfrm>
            <a:custGeom>
              <a:avLst/>
              <a:gdLst>
                <a:gd name="connsiteX0" fmla="*/ 0 w 897233"/>
                <a:gd name="connsiteY0" fmla="*/ 0 h 105933"/>
                <a:gd name="connsiteX1" fmla="*/ 897233 w 897233"/>
                <a:gd name="connsiteY1" fmla="*/ 0 h 105933"/>
                <a:gd name="connsiteX2" fmla="*/ 897233 w 897233"/>
                <a:gd name="connsiteY2" fmla="*/ 105933 h 105933"/>
                <a:gd name="connsiteX3" fmla="*/ 0 w 897233"/>
                <a:gd name="connsiteY3" fmla="*/ 105933 h 105933"/>
                <a:gd name="connsiteX4" fmla="*/ 0 w 897233"/>
                <a:gd name="connsiteY4" fmla="*/ 0 h 105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233" h="105933">
                  <a:moveTo>
                    <a:pt x="0" y="0"/>
                  </a:moveTo>
                  <a:lnTo>
                    <a:pt x="897233" y="0"/>
                  </a:lnTo>
                  <a:lnTo>
                    <a:pt x="897233" y="105933"/>
                  </a:lnTo>
                  <a:lnTo>
                    <a:pt x="0" y="1059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715" tIns="5715" rIns="5715" bIns="5715" numCol="1" spcCol="1270" anchor="ctr" anchorCtr="0">
              <a:noAutofit/>
            </a:bodyPr>
            <a:lstStyle/>
            <a:p>
              <a:pPr algn="ctr" defTabSz="200025">
                <a:lnSpc>
                  <a:spcPct val="90000"/>
                </a:lnSpc>
                <a:spcBef>
                  <a:spcPct val="0"/>
                </a:spcBef>
                <a:spcAft>
                  <a:spcPct val="35000"/>
                </a:spcAft>
              </a:pPr>
              <a:endParaRPr lang="en-GB" sz="450" dirty="0">
                <a:solidFill>
                  <a:schemeClr val="bg1"/>
                </a:solidFill>
              </a:endParaRPr>
            </a:p>
          </p:txBody>
        </p:sp>
        <p:sp>
          <p:nvSpPr>
            <p:cNvPr id="8" name="Arrow: Circular 7">
              <a:extLst>
                <a:ext uri="{FF2B5EF4-FFF2-40B4-BE49-F238E27FC236}">
                  <a16:creationId xmlns:a16="http://schemas.microsoft.com/office/drawing/2014/main" id="{EB5E8A79-CD5D-ED3B-D809-0069A9A799DD}"/>
                </a:ext>
              </a:extLst>
            </p:cNvPr>
            <p:cNvSpPr/>
            <p:nvPr/>
          </p:nvSpPr>
          <p:spPr>
            <a:xfrm>
              <a:off x="3692611" y="1020114"/>
              <a:ext cx="5028878" cy="5028878"/>
            </a:xfrm>
            <a:prstGeom prst="circularArrow">
              <a:avLst>
                <a:gd name="adj1" fmla="val 10461"/>
                <a:gd name="adj2" fmla="val 1044431"/>
                <a:gd name="adj3" fmla="val 4590558"/>
                <a:gd name="adj4" fmla="val 1644750"/>
                <a:gd name="adj5" fmla="val 10989"/>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9" name="Freeform: Shape 8">
              <a:extLst>
                <a:ext uri="{FF2B5EF4-FFF2-40B4-BE49-F238E27FC236}">
                  <a16:creationId xmlns:a16="http://schemas.microsoft.com/office/drawing/2014/main" id="{5D39ACB6-0226-570D-F93C-C8930F381656}"/>
                </a:ext>
              </a:extLst>
            </p:cNvPr>
            <p:cNvSpPr/>
            <p:nvPr/>
          </p:nvSpPr>
          <p:spPr>
            <a:xfrm>
              <a:off x="5942184" y="5695021"/>
              <a:ext cx="529733" cy="141186"/>
            </a:xfrm>
            <a:custGeom>
              <a:avLst/>
              <a:gdLst>
                <a:gd name="connsiteX0" fmla="*/ 0 w 529733"/>
                <a:gd name="connsiteY0" fmla="*/ 0 h 141186"/>
                <a:gd name="connsiteX1" fmla="*/ 529733 w 529733"/>
                <a:gd name="connsiteY1" fmla="*/ 0 h 141186"/>
                <a:gd name="connsiteX2" fmla="*/ 529733 w 529733"/>
                <a:gd name="connsiteY2" fmla="*/ 141186 h 141186"/>
                <a:gd name="connsiteX3" fmla="*/ 0 w 529733"/>
                <a:gd name="connsiteY3" fmla="*/ 141186 h 141186"/>
                <a:gd name="connsiteX4" fmla="*/ 0 w 529733"/>
                <a:gd name="connsiteY4" fmla="*/ 0 h 141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733" h="141186">
                  <a:moveTo>
                    <a:pt x="0" y="0"/>
                  </a:moveTo>
                  <a:lnTo>
                    <a:pt x="529733" y="0"/>
                  </a:lnTo>
                  <a:lnTo>
                    <a:pt x="529733" y="141186"/>
                  </a:lnTo>
                  <a:lnTo>
                    <a:pt x="0" y="14118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 tIns="7620" rIns="7620" bIns="7620" numCol="1" spcCol="1270" anchor="ctr" anchorCtr="0">
              <a:noAutofit/>
            </a:bodyPr>
            <a:lstStyle/>
            <a:p>
              <a:pPr algn="ctr" defTabSz="266700">
                <a:lnSpc>
                  <a:spcPct val="90000"/>
                </a:lnSpc>
                <a:spcBef>
                  <a:spcPct val="0"/>
                </a:spcBef>
                <a:spcAft>
                  <a:spcPct val="35000"/>
                </a:spcAft>
              </a:pPr>
              <a:endParaRPr lang="en-GB" sz="600" dirty="0">
                <a:solidFill>
                  <a:schemeClr val="bg1"/>
                </a:solidFill>
              </a:endParaRPr>
            </a:p>
          </p:txBody>
        </p:sp>
        <p:sp>
          <p:nvSpPr>
            <p:cNvPr id="10" name="Arrow: Circular 9">
              <a:extLst>
                <a:ext uri="{FF2B5EF4-FFF2-40B4-BE49-F238E27FC236}">
                  <a16:creationId xmlns:a16="http://schemas.microsoft.com/office/drawing/2014/main" id="{62EAB46E-A954-6B17-9D4B-8AB94CA46B87}"/>
                </a:ext>
              </a:extLst>
            </p:cNvPr>
            <p:cNvSpPr/>
            <p:nvPr/>
          </p:nvSpPr>
          <p:spPr>
            <a:xfrm>
              <a:off x="3692611" y="1020114"/>
              <a:ext cx="5028878" cy="5028878"/>
            </a:xfrm>
            <a:prstGeom prst="circularArrow">
              <a:avLst>
                <a:gd name="adj1" fmla="val 12136"/>
                <a:gd name="adj2" fmla="val 917596"/>
                <a:gd name="adj3" fmla="val 9270688"/>
                <a:gd name="adj4" fmla="val 5809087"/>
                <a:gd name="adj5" fmla="val 10325"/>
              </a:avLst>
            </a:prstGeom>
            <a:solidFill>
              <a:schemeClr val="accent6">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Freeform: Shape 10">
              <a:extLst>
                <a:ext uri="{FF2B5EF4-FFF2-40B4-BE49-F238E27FC236}">
                  <a16:creationId xmlns:a16="http://schemas.microsoft.com/office/drawing/2014/main" id="{6FBFC3CB-D36B-22CE-F50C-BE4B71F07322}"/>
                </a:ext>
              </a:extLst>
            </p:cNvPr>
            <p:cNvSpPr/>
            <p:nvPr/>
          </p:nvSpPr>
          <p:spPr>
            <a:xfrm>
              <a:off x="3933650" y="4134716"/>
              <a:ext cx="303070" cy="178545"/>
            </a:xfrm>
            <a:custGeom>
              <a:avLst/>
              <a:gdLst>
                <a:gd name="connsiteX0" fmla="*/ 0 w 303070"/>
                <a:gd name="connsiteY0" fmla="*/ 0 h 178545"/>
                <a:gd name="connsiteX1" fmla="*/ 303070 w 303070"/>
                <a:gd name="connsiteY1" fmla="*/ 0 h 178545"/>
                <a:gd name="connsiteX2" fmla="*/ 303070 w 303070"/>
                <a:gd name="connsiteY2" fmla="*/ 178545 h 178545"/>
                <a:gd name="connsiteX3" fmla="*/ 0 w 303070"/>
                <a:gd name="connsiteY3" fmla="*/ 178545 h 178545"/>
                <a:gd name="connsiteX4" fmla="*/ 0 w 303070"/>
                <a:gd name="connsiteY4" fmla="*/ 0 h 178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70" h="178545">
                  <a:moveTo>
                    <a:pt x="0" y="0"/>
                  </a:moveTo>
                  <a:lnTo>
                    <a:pt x="303070" y="0"/>
                  </a:lnTo>
                  <a:lnTo>
                    <a:pt x="303070" y="178545"/>
                  </a:lnTo>
                  <a:lnTo>
                    <a:pt x="0" y="1785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73" tIns="8573" rIns="8573" bIns="8573" numCol="1" spcCol="1270" anchor="ctr" anchorCtr="0">
              <a:noAutofit/>
            </a:bodyPr>
            <a:lstStyle/>
            <a:p>
              <a:pPr algn="ctr" defTabSz="300038">
                <a:lnSpc>
                  <a:spcPct val="90000"/>
                </a:lnSpc>
                <a:spcBef>
                  <a:spcPct val="0"/>
                </a:spcBef>
                <a:spcAft>
                  <a:spcPct val="35000"/>
                </a:spcAft>
              </a:pPr>
              <a:endParaRPr lang="en-GB" sz="675" dirty="0">
                <a:solidFill>
                  <a:schemeClr val="bg1"/>
                </a:solidFill>
              </a:endParaRPr>
            </a:p>
          </p:txBody>
        </p:sp>
        <p:sp>
          <p:nvSpPr>
            <p:cNvPr id="12" name="Arrow: Circular 11">
              <a:extLst>
                <a:ext uri="{FF2B5EF4-FFF2-40B4-BE49-F238E27FC236}">
                  <a16:creationId xmlns:a16="http://schemas.microsoft.com/office/drawing/2014/main" id="{C43EEC61-D713-A720-6F14-DE97E50B2420}"/>
                </a:ext>
              </a:extLst>
            </p:cNvPr>
            <p:cNvSpPr/>
            <p:nvPr/>
          </p:nvSpPr>
          <p:spPr>
            <a:xfrm>
              <a:off x="3692611" y="1020114"/>
              <a:ext cx="5028878" cy="5028878"/>
            </a:xfrm>
            <a:prstGeom prst="circularArrow">
              <a:avLst>
                <a:gd name="adj1" fmla="val 10637"/>
                <a:gd name="adj2" fmla="val 981803"/>
                <a:gd name="adj3" fmla="val 13578292"/>
                <a:gd name="adj4" fmla="val 10294104"/>
                <a:gd name="adj5" fmla="val 11795"/>
              </a:avLst>
            </a:prstGeom>
            <a:solidFill>
              <a:schemeClr val="accent6">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Freeform: Shape 12">
              <a:extLst>
                <a:ext uri="{FF2B5EF4-FFF2-40B4-BE49-F238E27FC236}">
                  <a16:creationId xmlns:a16="http://schemas.microsoft.com/office/drawing/2014/main" id="{46204E8C-4EA9-719C-13B0-CA10C1097D90}"/>
                </a:ext>
              </a:extLst>
            </p:cNvPr>
            <p:cNvSpPr/>
            <p:nvPr/>
          </p:nvSpPr>
          <p:spPr>
            <a:xfrm rot="10800000">
              <a:off x="4660532" y="1685910"/>
              <a:ext cx="470267" cy="87354"/>
            </a:xfrm>
            <a:custGeom>
              <a:avLst/>
              <a:gdLst>
                <a:gd name="connsiteX0" fmla="*/ 0 w 470267"/>
                <a:gd name="connsiteY0" fmla="*/ 0 h 87354"/>
                <a:gd name="connsiteX1" fmla="*/ 470267 w 470267"/>
                <a:gd name="connsiteY1" fmla="*/ 0 h 87354"/>
                <a:gd name="connsiteX2" fmla="*/ 470267 w 470267"/>
                <a:gd name="connsiteY2" fmla="*/ 87354 h 87354"/>
                <a:gd name="connsiteX3" fmla="*/ 0 w 470267"/>
                <a:gd name="connsiteY3" fmla="*/ 87354 h 87354"/>
                <a:gd name="connsiteX4" fmla="*/ 0 w 470267"/>
                <a:gd name="connsiteY4" fmla="*/ 0 h 87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267" h="87354">
                  <a:moveTo>
                    <a:pt x="470267" y="1"/>
                  </a:moveTo>
                  <a:lnTo>
                    <a:pt x="0" y="1"/>
                  </a:lnTo>
                  <a:lnTo>
                    <a:pt x="0" y="87353"/>
                  </a:lnTo>
                  <a:lnTo>
                    <a:pt x="470267" y="87353"/>
                  </a:lnTo>
                  <a:lnTo>
                    <a:pt x="470267" y="1"/>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762" tIns="4763" rIns="4763" bIns="4762" numCol="1" spcCol="1270" anchor="ctr" anchorCtr="0">
              <a:noAutofit/>
            </a:bodyPr>
            <a:lstStyle/>
            <a:p>
              <a:pPr algn="ctr" defTabSz="166688">
                <a:lnSpc>
                  <a:spcPct val="90000"/>
                </a:lnSpc>
                <a:spcBef>
                  <a:spcPct val="0"/>
                </a:spcBef>
                <a:spcAft>
                  <a:spcPct val="35000"/>
                </a:spcAft>
              </a:pPr>
              <a:endParaRPr lang="en-GB" sz="375" dirty="0">
                <a:solidFill>
                  <a:schemeClr val="bg1"/>
                </a:solidFill>
              </a:endParaRPr>
            </a:p>
          </p:txBody>
        </p:sp>
        <p:sp>
          <p:nvSpPr>
            <p:cNvPr id="14" name="Arrow: Circular 13">
              <a:extLst>
                <a:ext uri="{FF2B5EF4-FFF2-40B4-BE49-F238E27FC236}">
                  <a16:creationId xmlns:a16="http://schemas.microsoft.com/office/drawing/2014/main" id="{D508DFD2-F61D-615C-F900-681130FAD7E1}"/>
                </a:ext>
              </a:extLst>
            </p:cNvPr>
            <p:cNvSpPr/>
            <p:nvPr/>
          </p:nvSpPr>
          <p:spPr>
            <a:xfrm>
              <a:off x="3692611" y="1020114"/>
              <a:ext cx="5028878" cy="5028878"/>
            </a:xfrm>
            <a:prstGeom prst="circularArrow">
              <a:avLst>
                <a:gd name="adj1" fmla="val 10286"/>
                <a:gd name="adj2" fmla="val 736804"/>
                <a:gd name="adj3" fmla="val 18014080"/>
                <a:gd name="adj4" fmla="val 14758000"/>
                <a:gd name="adj5" fmla="val 9243"/>
              </a:avLst>
            </a:prstGeom>
            <a:solidFill>
              <a:schemeClr val="accent6">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15" name="TextBox 14">
            <a:extLst>
              <a:ext uri="{FF2B5EF4-FFF2-40B4-BE49-F238E27FC236}">
                <a16:creationId xmlns:a16="http://schemas.microsoft.com/office/drawing/2014/main" id="{4189DF1B-A924-C551-E0B5-01466CE2EE26}"/>
              </a:ext>
            </a:extLst>
          </p:cNvPr>
          <p:cNvSpPr txBox="1"/>
          <p:nvPr/>
        </p:nvSpPr>
        <p:spPr>
          <a:xfrm>
            <a:off x="3495739" y="1037589"/>
            <a:ext cx="3757449" cy="923330"/>
          </a:xfrm>
          <a:prstGeom prst="rect">
            <a:avLst/>
          </a:prstGeom>
          <a:noFill/>
        </p:spPr>
        <p:txBody>
          <a:bodyPr wrap="square" rtlCol="0">
            <a:spAutoFit/>
          </a:bodyPr>
          <a:lstStyle/>
          <a:p>
            <a:r>
              <a:rPr lang="ro-RO" b="1" dirty="0">
                <a:solidFill>
                  <a:schemeClr val="accent6">
                    <a:lumMod val="50000"/>
                  </a:schemeClr>
                </a:solidFill>
                <a:latin typeface="Times New Roman" panose="02020603050405020304" pitchFamily="18" charset="0"/>
                <a:cs typeface="Times New Roman" panose="02020603050405020304" pitchFamily="18" charset="0"/>
              </a:rPr>
              <a:t>Pas</a:t>
            </a:r>
            <a:r>
              <a:rPr lang="en-US" b="1" dirty="0">
                <a:solidFill>
                  <a:schemeClr val="accent6">
                    <a:lumMod val="50000"/>
                  </a:schemeClr>
                </a:solidFill>
                <a:latin typeface="Times New Roman" panose="02020603050405020304" pitchFamily="18" charset="0"/>
                <a:cs typeface="Times New Roman" panose="02020603050405020304" pitchFamily="18" charset="0"/>
              </a:rPr>
              <a:t> 1</a:t>
            </a: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Analiză de oportunitate</a:t>
            </a:r>
            <a:endParaRPr lang="en-US" b="1" dirty="0">
              <a:latin typeface="Times New Roman" panose="02020603050405020304" pitchFamily="18" charset="0"/>
              <a:cs typeface="Times New Roman" panose="02020603050405020304" pitchFamily="18" charset="0"/>
            </a:endParaRP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Studii bibliografice, documentări</a:t>
            </a:r>
            <a:endParaRPr lang="en-GB" b="1"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CD051534-C1B2-DEBF-7C4B-CF9E0E3B87AB}"/>
              </a:ext>
            </a:extLst>
          </p:cNvPr>
          <p:cNvSpPr txBox="1"/>
          <p:nvPr/>
        </p:nvSpPr>
        <p:spPr>
          <a:xfrm>
            <a:off x="5803556" y="2519270"/>
            <a:ext cx="3367384" cy="923330"/>
          </a:xfrm>
          <a:prstGeom prst="rect">
            <a:avLst/>
          </a:prstGeom>
          <a:noFill/>
        </p:spPr>
        <p:txBody>
          <a:bodyPr wrap="square" rtlCol="0">
            <a:spAutoFit/>
          </a:bodyPr>
          <a:lstStyle/>
          <a:p>
            <a:r>
              <a:rPr lang="ro-RO" b="1" dirty="0">
                <a:solidFill>
                  <a:schemeClr val="accent6">
                    <a:lumMod val="75000"/>
                  </a:schemeClr>
                </a:solidFill>
                <a:latin typeface="Times New Roman" panose="02020603050405020304" pitchFamily="18" charset="0"/>
                <a:cs typeface="Times New Roman" panose="02020603050405020304" pitchFamily="18" charset="0"/>
              </a:rPr>
              <a:t>Pas</a:t>
            </a:r>
            <a:r>
              <a:rPr lang="en-US" b="1" dirty="0">
                <a:solidFill>
                  <a:schemeClr val="accent6">
                    <a:lumMod val="75000"/>
                  </a:schemeClr>
                </a:solidFill>
                <a:latin typeface="Times New Roman" panose="02020603050405020304" pitchFamily="18" charset="0"/>
                <a:cs typeface="Times New Roman" panose="02020603050405020304" pitchFamily="18" charset="0"/>
              </a:rPr>
              <a:t> 2</a:t>
            </a: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Decizii direcții de cercetare</a:t>
            </a:r>
            <a:endParaRPr lang="en-US" b="1" dirty="0">
              <a:latin typeface="Times New Roman" panose="02020603050405020304" pitchFamily="18" charset="0"/>
              <a:cs typeface="Times New Roman" panose="02020603050405020304" pitchFamily="18" charset="0"/>
            </a:endParaRP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Pregătire specifică</a:t>
            </a:r>
            <a:endParaRPr lang="en-US" b="1"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5312B4A0-6111-7C67-6D53-55EDB0C009DD}"/>
              </a:ext>
            </a:extLst>
          </p:cNvPr>
          <p:cNvSpPr txBox="1"/>
          <p:nvPr/>
        </p:nvSpPr>
        <p:spPr>
          <a:xfrm>
            <a:off x="5232698" y="4751896"/>
            <a:ext cx="3785178" cy="954107"/>
          </a:xfrm>
          <a:prstGeom prst="rect">
            <a:avLst/>
          </a:prstGeom>
          <a:noFill/>
        </p:spPr>
        <p:txBody>
          <a:bodyPr wrap="square" rtlCol="0">
            <a:spAutoFit/>
          </a:bodyPr>
          <a:lstStyle/>
          <a:p>
            <a:r>
              <a:rPr lang="ro-RO" sz="2000" b="1" dirty="0">
                <a:solidFill>
                  <a:srgbClr val="00B050"/>
                </a:solidFill>
                <a:latin typeface="Times New Roman" panose="02020603050405020304" pitchFamily="18" charset="0"/>
                <a:cs typeface="Times New Roman" panose="02020603050405020304" pitchFamily="18" charset="0"/>
              </a:rPr>
              <a:t>Pas</a:t>
            </a:r>
            <a:r>
              <a:rPr lang="en-US" sz="2000" b="1" dirty="0">
                <a:solidFill>
                  <a:srgbClr val="00B050"/>
                </a:solidFill>
                <a:latin typeface="Times New Roman" panose="02020603050405020304" pitchFamily="18" charset="0"/>
                <a:cs typeface="Times New Roman" panose="02020603050405020304" pitchFamily="18" charset="0"/>
              </a:rPr>
              <a:t> 3</a:t>
            </a: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Simulare, cercetare în laborator</a:t>
            </a:r>
            <a:endParaRPr lang="en-US" b="1" dirty="0">
              <a:latin typeface="Times New Roman" panose="02020603050405020304" pitchFamily="18" charset="0"/>
              <a:cs typeface="Times New Roman" panose="02020603050405020304" pitchFamily="18" charset="0"/>
            </a:endParaRP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Cercetări in-field</a:t>
            </a:r>
            <a:endParaRPr lang="en-US" b="1"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A08810E9-8795-3CCA-8580-373D79679A70}"/>
              </a:ext>
            </a:extLst>
          </p:cNvPr>
          <p:cNvSpPr txBox="1"/>
          <p:nvPr/>
        </p:nvSpPr>
        <p:spPr>
          <a:xfrm>
            <a:off x="479557" y="4267334"/>
            <a:ext cx="3526681" cy="1200329"/>
          </a:xfrm>
          <a:prstGeom prst="rect">
            <a:avLst/>
          </a:prstGeom>
          <a:noFill/>
        </p:spPr>
        <p:txBody>
          <a:bodyPr wrap="square" rtlCol="0">
            <a:spAutoFit/>
          </a:bodyPr>
          <a:lstStyle/>
          <a:p>
            <a:r>
              <a:rPr lang="ro-RO"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Pas</a:t>
            </a:r>
            <a:r>
              <a:rPr lang="en-US"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4</a:t>
            </a: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Centralizarea și analiza rezultatelor</a:t>
            </a:r>
            <a:endParaRPr lang="en-US" b="1" dirty="0">
              <a:latin typeface="Times New Roman" panose="02020603050405020304" pitchFamily="18" charset="0"/>
              <a:cs typeface="Times New Roman" panose="02020603050405020304" pitchFamily="18" charset="0"/>
            </a:endParaRP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Prelucrare statistică și concluzii</a:t>
            </a:r>
            <a:endParaRPr lang="en-US" b="1"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B467669D-168F-D3D5-C927-418E972A9464}"/>
              </a:ext>
            </a:extLst>
          </p:cNvPr>
          <p:cNvSpPr txBox="1"/>
          <p:nvPr/>
        </p:nvSpPr>
        <p:spPr>
          <a:xfrm>
            <a:off x="505869" y="2123607"/>
            <a:ext cx="2834576" cy="923330"/>
          </a:xfrm>
          <a:prstGeom prst="rect">
            <a:avLst/>
          </a:prstGeom>
          <a:noFill/>
        </p:spPr>
        <p:txBody>
          <a:bodyPr wrap="square" rtlCol="0">
            <a:spAutoFit/>
          </a:bodyPr>
          <a:lstStyle/>
          <a:p>
            <a:r>
              <a:rPr lang="ro-RO"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Pas</a:t>
            </a:r>
            <a:r>
              <a:rPr lang="en-US"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5</a:t>
            </a: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Diseminarea rezultatelor</a:t>
            </a:r>
          </a:p>
          <a:p>
            <a:pPr marL="214313" indent="-214313">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Implementare</a:t>
            </a:r>
            <a:endParaRPr lang="en-US" b="1"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BF7D8C6E-11E0-10CF-B1B4-FA4E4F1859D5}"/>
              </a:ext>
            </a:extLst>
          </p:cNvPr>
          <p:cNvSpPr txBox="1"/>
          <p:nvPr/>
        </p:nvSpPr>
        <p:spPr>
          <a:xfrm>
            <a:off x="3594398" y="2997198"/>
            <a:ext cx="1638300" cy="707886"/>
          </a:xfrm>
          <a:prstGeom prst="rect">
            <a:avLst/>
          </a:prstGeom>
          <a:noFill/>
        </p:spPr>
        <p:txBody>
          <a:bodyPr wrap="square">
            <a:spAutoFit/>
          </a:bodyPr>
          <a:lstStyle/>
          <a:p>
            <a:pPr algn="ctr"/>
            <a:r>
              <a:rPr lang="ro-RO" sz="2000" b="1" dirty="0">
                <a:solidFill>
                  <a:schemeClr val="accent6">
                    <a:lumMod val="50000"/>
                  </a:schemeClr>
                </a:solidFill>
                <a:latin typeface="Times New Roman" panose="02020603050405020304" pitchFamily="18" charset="0"/>
                <a:ea typeface="Calibri" panose="020F0502020204030204" pitchFamily="34" charset="0"/>
              </a:rPr>
              <a:t>Fluxul metodologic</a:t>
            </a:r>
            <a:endParaRPr lang="en-GB" sz="2000" b="1" dirty="0">
              <a:solidFill>
                <a:schemeClr val="accent6">
                  <a:lumMod val="50000"/>
                </a:schemeClr>
              </a:solidFill>
            </a:endParaRPr>
          </a:p>
        </p:txBody>
      </p:sp>
    </p:spTree>
    <p:extLst>
      <p:ext uri="{BB962C8B-B14F-4D97-AF65-F5344CB8AC3E}">
        <p14:creationId xmlns:p14="http://schemas.microsoft.com/office/powerpoint/2010/main" val="4227730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5AF838-A544-88A4-CDA3-D862135B39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6538" y="0"/>
            <a:ext cx="2988462" cy="1334814"/>
          </a:xfrm>
          <a:prstGeom prst="rect">
            <a:avLst/>
          </a:prstGeom>
        </p:spPr>
      </p:pic>
      <p:sp>
        <p:nvSpPr>
          <p:cNvPr id="5" name="TextBox 4"/>
          <p:cNvSpPr txBox="1"/>
          <p:nvPr/>
        </p:nvSpPr>
        <p:spPr>
          <a:xfrm>
            <a:off x="392164" y="148471"/>
            <a:ext cx="5640773"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Direcții de cercetare</a:t>
            </a:r>
          </a:p>
        </p:txBody>
      </p:sp>
      <p:sp>
        <p:nvSpPr>
          <p:cNvPr id="7" name="Rectangle 6"/>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5</a:t>
            </a:fld>
            <a:r>
              <a:rPr lang="en-GB" sz="2000" dirty="0">
                <a:solidFill>
                  <a:schemeClr val="bg1"/>
                </a:solidFill>
              </a:rPr>
              <a:t> /10 </a:t>
            </a:r>
          </a:p>
        </p:txBody>
      </p:sp>
      <p:sp>
        <p:nvSpPr>
          <p:cNvPr id="4" name="TextBox 3">
            <a:extLst>
              <a:ext uri="{FF2B5EF4-FFF2-40B4-BE49-F238E27FC236}">
                <a16:creationId xmlns:a16="http://schemas.microsoft.com/office/drawing/2014/main" id="{7BC6D472-43EF-4160-4622-4F43E7BE2983}"/>
              </a:ext>
            </a:extLst>
          </p:cNvPr>
          <p:cNvSpPr txBox="1"/>
          <p:nvPr/>
        </p:nvSpPr>
        <p:spPr>
          <a:xfrm>
            <a:off x="109207" y="1483285"/>
            <a:ext cx="8925586" cy="6555641"/>
          </a:xfrm>
          <a:prstGeom prst="rect">
            <a:avLst/>
          </a:prstGeom>
          <a:noFill/>
        </p:spPr>
        <p:txBody>
          <a:bodyPr wrap="square" rtlCol="0">
            <a:spAutoFit/>
          </a:bodyPr>
          <a:lstStyle/>
          <a:p>
            <a:pPr marL="512763" lvl="2" indent="-457200" defTabSz="0">
              <a:buAutoNum type="arabicPeriod"/>
            </a:pPr>
            <a:r>
              <a:rPr lang="ro-RO" sz="2000" dirty="0">
                <a:solidFill>
                  <a:srgbClr val="312783"/>
                </a:solidFill>
                <a:latin typeface="Myriad Pro Cond" panose="020B0506030403020204" pitchFamily="34" charset="0"/>
              </a:rPr>
              <a:t>Construcția unor sisteme integrate transfrontaliere de informații on-line privind analiza în timp real a condițiilor meteo, sol și migrația insectelor, compus din: s</a:t>
            </a:r>
            <a:r>
              <a:rPr lang="pt-BR" sz="2000" dirty="0">
                <a:solidFill>
                  <a:srgbClr val="312783"/>
                </a:solidFill>
                <a:latin typeface="Myriad Pro Cond" panose="020B0506030403020204" pitchFamily="34" charset="0"/>
              </a:rPr>
              <a:t>istem integrat de monitorizare a climei </a:t>
            </a:r>
            <a:r>
              <a:rPr lang="ro-RO" sz="2000" dirty="0">
                <a:solidFill>
                  <a:srgbClr val="312783"/>
                </a:solidFill>
                <a:latin typeface="Myriad Pro Cond" panose="020B0506030403020204" pitchFamily="34" charset="0"/>
              </a:rPr>
              <a:t>din zonă, rețea transfrontalieră de analiză a calității solului, s</a:t>
            </a:r>
            <a:r>
              <a:rPr lang="pt-BR" sz="2000" dirty="0">
                <a:solidFill>
                  <a:srgbClr val="312783"/>
                </a:solidFill>
                <a:latin typeface="Myriad Pro Cond" panose="020B0506030403020204" pitchFamily="34" charset="0"/>
              </a:rPr>
              <a:t>istem integrat de monitorizare a migrației insectelor</a:t>
            </a:r>
            <a:r>
              <a:rPr lang="ro-RO" sz="2000" dirty="0">
                <a:solidFill>
                  <a:srgbClr val="312783"/>
                </a:solidFill>
                <a:latin typeface="Myriad Pro Cond" panose="020B0506030403020204" pitchFamily="34" charset="0"/>
              </a:rPr>
              <a:t>, inclusiv structură de formare a operatorilor</a:t>
            </a:r>
          </a:p>
          <a:p>
            <a:pPr marL="512763" lvl="2" indent="-457200" defTabSz="0">
              <a:buAutoNum type="arabicPeriod"/>
            </a:pPr>
            <a:r>
              <a:rPr lang="ro-RO" sz="2000" dirty="0">
                <a:solidFill>
                  <a:srgbClr val="312783"/>
                </a:solidFill>
                <a:latin typeface="Myriad Pro Cond" panose="020B0506030403020204" pitchFamily="34" charset="0"/>
              </a:rPr>
              <a:t>Analiza oportunității și optimizarea unui echipament tehnologic robotizat autonom destinat lucrărilor în sere și solarii</a:t>
            </a:r>
          </a:p>
          <a:p>
            <a:pPr marL="512763" lvl="2" indent="-457200" defTabSz="0">
              <a:buAutoNum type="arabicPeriod"/>
            </a:pPr>
            <a:r>
              <a:rPr lang="ro-RO" sz="2000" dirty="0">
                <a:solidFill>
                  <a:srgbClr val="312783"/>
                </a:solidFill>
                <a:latin typeface="Myriad Pro Cond" panose="020B0506030403020204" pitchFamily="34" charset="0"/>
              </a:rPr>
              <a:t>Analiza oportunităților și evaluarea performanțelor folosirii unui sistem fotovoltaic pentru condițiile unei ferme independente energetic</a:t>
            </a:r>
          </a:p>
          <a:p>
            <a:pPr marL="512763" lvl="2" indent="-457200" defTabSz="0">
              <a:buAutoNum type="arabicPeriod"/>
            </a:pPr>
            <a:r>
              <a:rPr lang="ro-RO" sz="2000" dirty="0">
                <a:solidFill>
                  <a:srgbClr val="312783"/>
                </a:solidFill>
                <a:latin typeface="Myriad Pro Cond" panose="020B0506030403020204" pitchFamily="34" charset="0"/>
              </a:rPr>
              <a:t>Evaluarea comparativă a informațiilor primite de la distanță (remote sensing agriculture) și cele măsurate direct, local</a:t>
            </a:r>
          </a:p>
          <a:p>
            <a:pPr marL="512763" lvl="2" indent="-457200" defTabSz="0">
              <a:buAutoNum type="arabicPeriod"/>
            </a:pPr>
            <a:r>
              <a:rPr lang="ro-RO" sz="2000" dirty="0">
                <a:solidFill>
                  <a:srgbClr val="312783"/>
                </a:solidFill>
                <a:latin typeface="Myriad Pro Cond" panose="020B0506030403020204" pitchFamily="34" charset="0"/>
              </a:rPr>
              <a:t>Analiza impactului și riscurilor ocupaționale generate de extinderea digitalizării în agricultură prin studiul percepțiilor induse în rândul lucrătorilor de elementele implicite ale acesteia: lucru în rețea (IoT), munca în afara entității lucrative, introducerea inteligenței artificiale, Machine Learning, Big Data, UAV etc.</a:t>
            </a:r>
          </a:p>
          <a:p>
            <a:pPr marL="512763" lvl="2" indent="-457200" defTabSz="0">
              <a:buAutoNum type="arabicPeriod"/>
            </a:pPr>
            <a:endParaRPr lang="ro-RO" sz="2000" dirty="0">
              <a:solidFill>
                <a:srgbClr val="312783"/>
              </a:solidFill>
              <a:latin typeface="Myriad Pro Cond" panose="020B0506030403020204" pitchFamily="34" charset="0"/>
            </a:endParaRPr>
          </a:p>
          <a:p>
            <a:pPr marL="512763" lvl="2" indent="-457200" defTabSz="0">
              <a:buAutoNum type="arabicPeriod"/>
            </a:pPr>
            <a:endParaRPr lang="pt-BR" sz="2000" dirty="0">
              <a:solidFill>
                <a:srgbClr val="312783"/>
              </a:solidFill>
              <a:latin typeface="Myriad Pro Cond" panose="020B0506030403020204" pitchFamily="34" charset="0"/>
            </a:endParaRPr>
          </a:p>
          <a:p>
            <a:pPr marL="55563" lvl="2" defTabSz="0"/>
            <a:endParaRPr lang="ro-RO" sz="2000" dirty="0">
              <a:solidFill>
                <a:srgbClr val="312783"/>
              </a:solidFill>
              <a:latin typeface="Myriad Pro Cond" panose="020B0506030403020204" pitchFamily="34" charset="0"/>
            </a:endParaRPr>
          </a:p>
          <a:p>
            <a:pPr marL="55563" lvl="2" defTabSz="0"/>
            <a:endParaRPr lang="en-US" sz="2000" dirty="0">
              <a:solidFill>
                <a:srgbClr val="312783"/>
              </a:solidFill>
              <a:latin typeface="Myriad Pro Cond" panose="020B0506030403020204" pitchFamily="34" charset="0"/>
            </a:endParaRPr>
          </a:p>
        </p:txBody>
      </p:sp>
    </p:spTree>
    <p:extLst>
      <p:ext uri="{BB962C8B-B14F-4D97-AF65-F5344CB8AC3E}">
        <p14:creationId xmlns:p14="http://schemas.microsoft.com/office/powerpoint/2010/main" val="1007763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B256A-0E9E-B0F0-CED3-415DA5B7E9A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3D83567-B7BB-FC85-7AAB-3FBE064B2C0A}"/>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1</a:t>
            </a:r>
          </a:p>
        </p:txBody>
      </p:sp>
      <p:sp>
        <p:nvSpPr>
          <p:cNvPr id="7" name="Rectangle 6">
            <a:extLst>
              <a:ext uri="{FF2B5EF4-FFF2-40B4-BE49-F238E27FC236}">
                <a16:creationId xmlns:a16="http://schemas.microsoft.com/office/drawing/2014/main" id="{1B8FD41A-E709-A4BE-75AB-06BB94ED1EAE}"/>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6</a:t>
            </a:fld>
            <a:r>
              <a:rPr lang="en-GB" sz="2000" dirty="0">
                <a:solidFill>
                  <a:schemeClr val="bg1"/>
                </a:solidFill>
              </a:rPr>
              <a:t> /10 </a:t>
            </a:r>
          </a:p>
        </p:txBody>
      </p:sp>
      <p:sp>
        <p:nvSpPr>
          <p:cNvPr id="3" name="Content Placeholder 6">
            <a:extLst>
              <a:ext uri="{FF2B5EF4-FFF2-40B4-BE49-F238E27FC236}">
                <a16:creationId xmlns:a16="http://schemas.microsoft.com/office/drawing/2014/main" id="{9C25296C-907D-9048-92A0-98D9249AFC91}"/>
              </a:ext>
            </a:extLst>
          </p:cNvPr>
          <p:cNvSpPr txBox="1">
            <a:spLocks/>
          </p:cNvSpPr>
          <p:nvPr/>
        </p:nvSpPr>
        <p:spPr>
          <a:xfrm>
            <a:off x="209682" y="917911"/>
            <a:ext cx="5427799" cy="5791617"/>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RO" sz="2100" dirty="0">
                <a:solidFill>
                  <a:srgbClr val="7030A0"/>
                </a:solidFill>
                <a:latin typeface="Arial" panose="020B0604020202020204" pitchFamily="34" charset="0"/>
                <a:cs typeface="Arial" panose="020B0604020202020204" pitchFamily="34" charset="0"/>
              </a:rPr>
              <a:t>O rețea de stații meteo (10 stații în RO și 10 stații în RS) și un Manual de utilizare a sistemului (in format electronic) pentru pagina web</a:t>
            </a:r>
          </a:p>
          <a:p>
            <a:r>
              <a:rPr lang="ro-RO" sz="2100" dirty="0">
                <a:solidFill>
                  <a:srgbClr val="7030A0"/>
                </a:solidFill>
                <a:latin typeface="Arial" panose="020B0604020202020204" pitchFamily="34" charset="0"/>
                <a:cs typeface="Arial" panose="020B0604020202020204" pitchFamily="34" charset="0"/>
              </a:rPr>
              <a:t>Sistem de senzori pentru analiza calității solului, conectați prin rețeaua stațiilor meteo;</a:t>
            </a:r>
          </a:p>
          <a:p>
            <a:r>
              <a:rPr lang="ro-RO" sz="2100" dirty="0">
                <a:solidFill>
                  <a:srgbClr val="7030A0"/>
                </a:solidFill>
                <a:latin typeface="Arial" panose="020B0604020202020204" pitchFamily="34" charset="0"/>
                <a:cs typeface="Arial" panose="020B0604020202020204" pitchFamily="34" charset="0"/>
              </a:rPr>
              <a:t>O rețea de capcane cu feromoni (20 de poziții în RO și 20 de poziții în RS) și un Manual pentru sistemul de monitorizare a insectelor  (in format electronic pe pagina web)</a:t>
            </a:r>
          </a:p>
          <a:p>
            <a:r>
              <a:rPr lang="ro-RO" sz="2100" dirty="0">
                <a:solidFill>
                  <a:srgbClr val="7030A0"/>
                </a:solidFill>
                <a:latin typeface="Arial" panose="020B0604020202020204" pitchFamily="34" charset="0"/>
                <a:cs typeface="Arial" panose="020B0604020202020204" pitchFamily="34" charset="0"/>
              </a:rPr>
              <a:t>Autolaborator de teren</a:t>
            </a:r>
          </a:p>
          <a:p>
            <a:r>
              <a:rPr lang="ro-RO" sz="2100" dirty="0">
                <a:solidFill>
                  <a:srgbClr val="7030A0"/>
                </a:solidFill>
                <a:latin typeface="Arial" panose="020B0604020202020204" pitchFamily="34" charset="0"/>
                <a:cs typeface="Arial" panose="020B0604020202020204" pitchFamily="34" charset="0"/>
              </a:rPr>
              <a:t>O platformă web, unde informațiile din fiecare punct de colectare de pe teritoriu vor fi încărcate pentru informații și pot crea posibilitatea de a alerta și acționa în caz de risc ridicat de migrație a insectelor, inundații, poluare și alte dezastre naturale</a:t>
            </a:r>
            <a:endParaRPr lang="ro-RO" sz="2100" dirty="0"/>
          </a:p>
          <a:p>
            <a:endParaRPr lang="en-US" dirty="0"/>
          </a:p>
        </p:txBody>
      </p:sp>
      <p:pic>
        <p:nvPicPr>
          <p:cNvPr id="6" name="Content Placeholder 3">
            <a:extLst>
              <a:ext uri="{FF2B5EF4-FFF2-40B4-BE49-F238E27FC236}">
                <a16:creationId xmlns:a16="http://schemas.microsoft.com/office/drawing/2014/main" id="{61FC5B81-EFAB-FC86-7A73-426BD27EC2DC}"/>
              </a:ext>
            </a:extLst>
          </p:cNvPr>
          <p:cNvPicPr>
            <a:picLocks noChangeAspect="1"/>
          </p:cNvPicPr>
          <p:nvPr/>
        </p:nvPicPr>
        <p:blipFill>
          <a:blip r:embed="rId2"/>
          <a:stretch>
            <a:fillRect/>
          </a:stretch>
        </p:blipFill>
        <p:spPr>
          <a:xfrm>
            <a:off x="5930379" y="917911"/>
            <a:ext cx="1368867" cy="1826891"/>
          </a:xfrm>
          <a:prstGeom prst="rect">
            <a:avLst/>
          </a:prstGeom>
        </p:spPr>
      </p:pic>
      <p:pic>
        <p:nvPicPr>
          <p:cNvPr id="8" name="Picture 7">
            <a:extLst>
              <a:ext uri="{FF2B5EF4-FFF2-40B4-BE49-F238E27FC236}">
                <a16:creationId xmlns:a16="http://schemas.microsoft.com/office/drawing/2014/main" id="{C16652F2-A0A7-A864-5960-38638C34B748}"/>
              </a:ext>
            </a:extLst>
          </p:cNvPr>
          <p:cNvPicPr>
            <a:picLocks noChangeAspect="1"/>
          </p:cNvPicPr>
          <p:nvPr/>
        </p:nvPicPr>
        <p:blipFill>
          <a:blip r:embed="rId3"/>
          <a:stretch>
            <a:fillRect/>
          </a:stretch>
        </p:blipFill>
        <p:spPr>
          <a:xfrm>
            <a:off x="7380326" y="916122"/>
            <a:ext cx="1371510" cy="1828680"/>
          </a:xfrm>
          <a:prstGeom prst="rect">
            <a:avLst/>
          </a:prstGeom>
        </p:spPr>
      </p:pic>
      <p:pic>
        <p:nvPicPr>
          <p:cNvPr id="9" name="Picture 8">
            <a:extLst>
              <a:ext uri="{FF2B5EF4-FFF2-40B4-BE49-F238E27FC236}">
                <a16:creationId xmlns:a16="http://schemas.microsoft.com/office/drawing/2014/main" id="{F42DF181-4E4C-80FD-81C9-9EFBB5CF4010}"/>
              </a:ext>
            </a:extLst>
          </p:cNvPr>
          <p:cNvPicPr>
            <a:picLocks noChangeAspect="1"/>
          </p:cNvPicPr>
          <p:nvPr/>
        </p:nvPicPr>
        <p:blipFill>
          <a:blip r:embed="rId4"/>
          <a:stretch>
            <a:fillRect/>
          </a:stretch>
        </p:blipFill>
        <p:spPr>
          <a:xfrm>
            <a:off x="5988912" y="2824471"/>
            <a:ext cx="1391414" cy="1881251"/>
          </a:xfrm>
          <a:prstGeom prst="rect">
            <a:avLst/>
          </a:prstGeom>
        </p:spPr>
      </p:pic>
      <p:pic>
        <p:nvPicPr>
          <p:cNvPr id="10" name="Picture 9">
            <a:extLst>
              <a:ext uri="{FF2B5EF4-FFF2-40B4-BE49-F238E27FC236}">
                <a16:creationId xmlns:a16="http://schemas.microsoft.com/office/drawing/2014/main" id="{083D537A-038D-B7E0-4FDF-63FC06EAB5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9494" t="42782" r="7595" b="14054"/>
          <a:stretch/>
        </p:blipFill>
        <p:spPr>
          <a:xfrm>
            <a:off x="7557693" y="2824471"/>
            <a:ext cx="1376625" cy="1844175"/>
          </a:xfrm>
          <a:prstGeom prst="rect">
            <a:avLst/>
          </a:prstGeom>
        </p:spPr>
      </p:pic>
      <p:pic>
        <p:nvPicPr>
          <p:cNvPr id="11" name="Picture 10">
            <a:extLst>
              <a:ext uri="{FF2B5EF4-FFF2-40B4-BE49-F238E27FC236}">
                <a16:creationId xmlns:a16="http://schemas.microsoft.com/office/drawing/2014/main" id="{42B4F315-FFA1-FF68-42D1-CFFF906BB3B7}"/>
              </a:ext>
            </a:extLst>
          </p:cNvPr>
          <p:cNvPicPr>
            <a:picLocks noChangeAspect="1"/>
          </p:cNvPicPr>
          <p:nvPr/>
        </p:nvPicPr>
        <p:blipFill>
          <a:blip r:embed="rId6"/>
          <a:stretch>
            <a:fillRect/>
          </a:stretch>
        </p:blipFill>
        <p:spPr>
          <a:xfrm>
            <a:off x="6148552" y="4748314"/>
            <a:ext cx="2603284" cy="1961213"/>
          </a:xfrm>
          <a:prstGeom prst="rect">
            <a:avLst/>
          </a:prstGeom>
        </p:spPr>
      </p:pic>
    </p:spTree>
    <p:extLst>
      <p:ext uri="{BB962C8B-B14F-4D97-AF65-F5344CB8AC3E}">
        <p14:creationId xmlns:p14="http://schemas.microsoft.com/office/powerpoint/2010/main" val="4115517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F12C6-0EE4-A94B-D29B-8B6AF22BD7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1DB9F37-593E-885B-D412-A267B4F6CFAF}"/>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a:latin typeface="Myriad Pro Cond" panose="020B0506030403020204" pitchFamily="34" charset="0"/>
              </a:rPr>
              <a:t>Rezultate și discuții 1</a:t>
            </a:r>
            <a:endParaRPr lang="ro-RO" sz="4400" b="1" dirty="0">
              <a:latin typeface="Myriad Pro Cond" panose="020B0506030403020204" pitchFamily="34" charset="0"/>
            </a:endParaRPr>
          </a:p>
        </p:txBody>
      </p:sp>
      <p:sp>
        <p:nvSpPr>
          <p:cNvPr id="7" name="Rectangle 6">
            <a:extLst>
              <a:ext uri="{FF2B5EF4-FFF2-40B4-BE49-F238E27FC236}">
                <a16:creationId xmlns:a16="http://schemas.microsoft.com/office/drawing/2014/main" id="{0DB52393-DE46-DB97-81F7-BC28C8348733}"/>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7</a:t>
            </a:fld>
            <a:r>
              <a:rPr lang="en-GB" sz="2000">
                <a:solidFill>
                  <a:schemeClr val="bg1"/>
                </a:solidFill>
              </a:rPr>
              <a:t> /10 </a:t>
            </a:r>
            <a:endParaRPr lang="en-GB" sz="2000" dirty="0">
              <a:solidFill>
                <a:schemeClr val="bg1"/>
              </a:solidFill>
            </a:endParaRPr>
          </a:p>
        </p:txBody>
      </p:sp>
      <p:pic>
        <p:nvPicPr>
          <p:cNvPr id="4" name="Content Placeholder 7">
            <a:extLst>
              <a:ext uri="{FF2B5EF4-FFF2-40B4-BE49-F238E27FC236}">
                <a16:creationId xmlns:a16="http://schemas.microsoft.com/office/drawing/2014/main" id="{63467658-6171-36EC-B521-6D930454A02C}"/>
              </a:ext>
            </a:extLst>
          </p:cNvPr>
          <p:cNvPicPr>
            <a:picLocks noGrp="1" noChangeAspect="1"/>
          </p:cNvPicPr>
          <p:nvPr>
            <p:ph sz="half" idx="1"/>
          </p:nvPr>
        </p:nvPicPr>
        <p:blipFill>
          <a:blip r:embed="rId2"/>
          <a:stretch>
            <a:fillRect/>
          </a:stretch>
        </p:blipFill>
        <p:spPr>
          <a:xfrm>
            <a:off x="392164" y="1148516"/>
            <a:ext cx="8435280" cy="5074622"/>
          </a:xfrm>
          <a:prstGeom prst="rect">
            <a:avLst/>
          </a:prstGeom>
        </p:spPr>
      </p:pic>
    </p:spTree>
    <p:extLst>
      <p:ext uri="{BB962C8B-B14F-4D97-AF65-F5344CB8AC3E}">
        <p14:creationId xmlns:p14="http://schemas.microsoft.com/office/powerpoint/2010/main" val="198154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81047-4FEF-A87F-BDF6-F2129D87D2B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1CEDF4-3DE4-122F-9F70-E844E8C244A2}"/>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a:latin typeface="Myriad Pro Cond" panose="020B0506030403020204" pitchFamily="34" charset="0"/>
              </a:rPr>
              <a:t>Rezultate și discuții 1</a:t>
            </a:r>
            <a:endParaRPr lang="ro-RO" sz="4400" b="1" dirty="0">
              <a:latin typeface="Myriad Pro Cond" panose="020B0506030403020204" pitchFamily="34" charset="0"/>
            </a:endParaRPr>
          </a:p>
        </p:txBody>
      </p:sp>
      <p:sp>
        <p:nvSpPr>
          <p:cNvPr id="7" name="Rectangle 6">
            <a:extLst>
              <a:ext uri="{FF2B5EF4-FFF2-40B4-BE49-F238E27FC236}">
                <a16:creationId xmlns:a16="http://schemas.microsoft.com/office/drawing/2014/main" id="{0F7CA3C9-F13C-F0CB-B626-ACEEC9DFBD4B}"/>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8</a:t>
            </a:fld>
            <a:r>
              <a:rPr lang="en-GB" sz="2000">
                <a:solidFill>
                  <a:schemeClr val="bg1"/>
                </a:solidFill>
              </a:rPr>
              <a:t> /10 </a:t>
            </a:r>
            <a:endParaRPr lang="en-GB" sz="2000" dirty="0">
              <a:solidFill>
                <a:schemeClr val="bg1"/>
              </a:solidFill>
            </a:endParaRPr>
          </a:p>
        </p:txBody>
      </p:sp>
      <p:pic>
        <p:nvPicPr>
          <p:cNvPr id="8" name="Picture 7">
            <a:extLst>
              <a:ext uri="{FF2B5EF4-FFF2-40B4-BE49-F238E27FC236}">
                <a16:creationId xmlns:a16="http://schemas.microsoft.com/office/drawing/2014/main" id="{25479846-3B3D-4184-2398-8EB30EBA9DF7}"/>
              </a:ext>
            </a:extLst>
          </p:cNvPr>
          <p:cNvPicPr>
            <a:picLocks noChangeAspect="1"/>
          </p:cNvPicPr>
          <p:nvPr/>
        </p:nvPicPr>
        <p:blipFill>
          <a:blip r:embed="rId2"/>
          <a:stretch>
            <a:fillRect/>
          </a:stretch>
        </p:blipFill>
        <p:spPr>
          <a:xfrm>
            <a:off x="265816" y="1145034"/>
            <a:ext cx="4306184" cy="5312856"/>
          </a:xfrm>
          <a:prstGeom prst="rect">
            <a:avLst/>
          </a:prstGeom>
        </p:spPr>
      </p:pic>
      <p:pic>
        <p:nvPicPr>
          <p:cNvPr id="12" name="Picture 11">
            <a:extLst>
              <a:ext uri="{FF2B5EF4-FFF2-40B4-BE49-F238E27FC236}">
                <a16:creationId xmlns:a16="http://schemas.microsoft.com/office/drawing/2014/main" id="{1DED0417-E48F-6087-0369-0F81A4923FB7}"/>
              </a:ext>
            </a:extLst>
          </p:cNvPr>
          <p:cNvPicPr>
            <a:picLocks noChangeAspect="1"/>
          </p:cNvPicPr>
          <p:nvPr/>
        </p:nvPicPr>
        <p:blipFill>
          <a:blip r:embed="rId3"/>
          <a:stretch>
            <a:fillRect/>
          </a:stretch>
        </p:blipFill>
        <p:spPr>
          <a:xfrm>
            <a:off x="4419599" y="847694"/>
            <a:ext cx="4458585" cy="5610196"/>
          </a:xfrm>
          <a:prstGeom prst="rect">
            <a:avLst/>
          </a:prstGeom>
        </p:spPr>
      </p:pic>
    </p:spTree>
    <p:extLst>
      <p:ext uri="{BB962C8B-B14F-4D97-AF65-F5344CB8AC3E}">
        <p14:creationId xmlns:p14="http://schemas.microsoft.com/office/powerpoint/2010/main" val="2876701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6CA0E-2718-EDFD-5B1C-15276C45C76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4A9D780-E96D-ABC2-8FC9-2091FECE0CF5}"/>
              </a:ext>
            </a:extLst>
          </p:cNvPr>
          <p:cNvSpPr txBox="1"/>
          <p:nvPr/>
        </p:nvSpPr>
        <p:spPr>
          <a:xfrm>
            <a:off x="392164" y="148471"/>
            <a:ext cx="6040167" cy="769441"/>
          </a:xfrm>
          <a:prstGeom prst="rect">
            <a:avLst/>
          </a:prstGeom>
          <a:noFill/>
          <a:effectLst>
            <a:outerShdw blurRad="50800" dist="38100" dir="2700000" algn="tl" rotWithShape="0">
              <a:prstClr val="black">
                <a:alpha val="40000"/>
              </a:prstClr>
            </a:outerShdw>
          </a:effectLst>
        </p:spPr>
        <p:txBody>
          <a:bodyPr wrap="square" rtlCol="0">
            <a:spAutoFit/>
          </a:bodyPr>
          <a:lstStyle/>
          <a:p>
            <a:r>
              <a:rPr lang="ro-RO" sz="4400" b="1" dirty="0">
                <a:latin typeface="Myriad Pro Cond" panose="020B0506030403020204" pitchFamily="34" charset="0"/>
              </a:rPr>
              <a:t>Rezultate și discuții 2</a:t>
            </a:r>
          </a:p>
        </p:txBody>
      </p:sp>
      <p:sp>
        <p:nvSpPr>
          <p:cNvPr id="7" name="Rectangle 6">
            <a:extLst>
              <a:ext uri="{FF2B5EF4-FFF2-40B4-BE49-F238E27FC236}">
                <a16:creationId xmlns:a16="http://schemas.microsoft.com/office/drawing/2014/main" id="{CE88D595-F794-D01C-EBDA-1726CF37CD93}"/>
              </a:ext>
            </a:extLst>
          </p:cNvPr>
          <p:cNvSpPr/>
          <p:nvPr/>
        </p:nvSpPr>
        <p:spPr>
          <a:xfrm>
            <a:off x="7983720" y="6457890"/>
            <a:ext cx="1160280" cy="400110"/>
          </a:xfrm>
          <a:prstGeom prst="rect">
            <a:avLst/>
          </a:prstGeom>
        </p:spPr>
        <p:txBody>
          <a:bodyPr wrap="square">
            <a:spAutoFit/>
          </a:bodyPr>
          <a:lstStyle/>
          <a:p>
            <a:pPr algn="ctr"/>
            <a:fld id="{37248F5D-543C-4D1F-8897-9BDC3DA4E78F}" type="slidenum">
              <a:rPr lang="en-GB" sz="2000" smtClean="0">
                <a:solidFill>
                  <a:schemeClr val="bg1"/>
                </a:solidFill>
              </a:rPr>
              <a:t>9</a:t>
            </a:fld>
            <a:r>
              <a:rPr lang="en-GB" sz="2000" dirty="0">
                <a:solidFill>
                  <a:schemeClr val="bg1"/>
                </a:solidFill>
              </a:rPr>
              <a:t> /10 </a:t>
            </a:r>
          </a:p>
        </p:txBody>
      </p:sp>
      <p:pic>
        <p:nvPicPr>
          <p:cNvPr id="2" name="Picture 1">
            <a:extLst>
              <a:ext uri="{FF2B5EF4-FFF2-40B4-BE49-F238E27FC236}">
                <a16:creationId xmlns:a16="http://schemas.microsoft.com/office/drawing/2014/main" id="{6E522A73-17CB-CEAB-B51E-E3CD6DEAB44B}"/>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392164" y="917912"/>
            <a:ext cx="2113956" cy="1586865"/>
          </a:xfrm>
          <a:prstGeom prst="rect">
            <a:avLst/>
          </a:prstGeom>
          <a:noFill/>
        </p:spPr>
      </p:pic>
      <p:pic>
        <p:nvPicPr>
          <p:cNvPr id="9" name="Picture 8">
            <a:extLst>
              <a:ext uri="{FF2B5EF4-FFF2-40B4-BE49-F238E27FC236}">
                <a16:creationId xmlns:a16="http://schemas.microsoft.com/office/drawing/2014/main" id="{AEE1DDDA-A2F4-CBDF-10D4-95C8D0936438}"/>
              </a:ext>
            </a:extLst>
          </p:cNvPr>
          <p:cNvPicPr>
            <a:picLocks noChangeAspect="1"/>
          </p:cNvPicPr>
          <p:nvPr/>
        </p:nvPicPr>
        <p:blipFill>
          <a:blip r:embed="rId3" cstate="print">
            <a:extLst>
              <a:ext uri="{28A0092B-C50C-407E-A947-70E740481C1C}">
                <a14:useLocalDpi xmlns:a14="http://schemas.microsoft.com/office/drawing/2010/main" val="0"/>
              </a:ext>
            </a:extLst>
          </a:blip>
          <a:srcRect l="11357"/>
          <a:stretch>
            <a:fillRect/>
          </a:stretch>
        </p:blipFill>
        <p:spPr bwMode="auto">
          <a:xfrm>
            <a:off x="2506120" y="875193"/>
            <a:ext cx="3016316" cy="1656625"/>
          </a:xfrm>
          <a:prstGeom prst="rect">
            <a:avLst/>
          </a:prstGeom>
          <a:noFill/>
        </p:spPr>
      </p:pic>
      <p:pic>
        <p:nvPicPr>
          <p:cNvPr id="10" name="Picture 9">
            <a:extLst>
              <a:ext uri="{FF2B5EF4-FFF2-40B4-BE49-F238E27FC236}">
                <a16:creationId xmlns:a16="http://schemas.microsoft.com/office/drawing/2014/main" id="{1CE71B41-7508-8094-AB49-356F50158DA7}"/>
              </a:ext>
            </a:extLst>
          </p:cNvPr>
          <p:cNvPicPr>
            <a:picLocks noChangeAspect="1"/>
          </p:cNvPicPr>
          <p:nvPr/>
        </p:nvPicPr>
        <p:blipFill>
          <a:blip r:embed="rId4" cstate="print">
            <a:extLst>
              <a:ext uri="{28A0092B-C50C-407E-A947-70E740481C1C}">
                <a14:useLocalDpi xmlns:a14="http://schemas.microsoft.com/office/drawing/2010/main"/>
              </a:ext>
            </a:extLst>
          </a:blip>
          <a:srcRect l="11708"/>
          <a:stretch>
            <a:fillRect/>
          </a:stretch>
        </p:blipFill>
        <p:spPr bwMode="auto">
          <a:xfrm>
            <a:off x="315310" y="2531818"/>
            <a:ext cx="2017987" cy="1336511"/>
          </a:xfrm>
          <a:prstGeom prst="rect">
            <a:avLst/>
          </a:prstGeom>
          <a:noFill/>
        </p:spPr>
      </p:pic>
      <p:pic>
        <p:nvPicPr>
          <p:cNvPr id="11" name="Picture 10">
            <a:extLst>
              <a:ext uri="{FF2B5EF4-FFF2-40B4-BE49-F238E27FC236}">
                <a16:creationId xmlns:a16="http://schemas.microsoft.com/office/drawing/2014/main" id="{E8945E52-3309-F054-6930-EE0A0E437C98}"/>
              </a:ext>
            </a:extLst>
          </p:cNvPr>
          <p:cNvPicPr>
            <a:picLocks noChangeAspect="1"/>
          </p:cNvPicPr>
          <p:nvPr/>
        </p:nvPicPr>
        <p:blipFill>
          <a:blip r:embed="rId5" cstate="print">
            <a:extLst>
              <a:ext uri="{28A0092B-C50C-407E-A947-70E740481C1C}">
                <a14:useLocalDpi xmlns:a14="http://schemas.microsoft.com/office/drawing/2010/main" val="0"/>
              </a:ext>
            </a:extLst>
          </a:blip>
          <a:srcRect l="15641" r="6406"/>
          <a:stretch>
            <a:fillRect/>
          </a:stretch>
        </p:blipFill>
        <p:spPr bwMode="auto">
          <a:xfrm>
            <a:off x="2333297" y="2537687"/>
            <a:ext cx="2351313" cy="1330642"/>
          </a:xfrm>
          <a:prstGeom prst="rect">
            <a:avLst/>
          </a:prstGeom>
          <a:noFill/>
        </p:spPr>
      </p:pic>
      <p:pic>
        <p:nvPicPr>
          <p:cNvPr id="12" name="Picture 11">
            <a:extLst>
              <a:ext uri="{FF2B5EF4-FFF2-40B4-BE49-F238E27FC236}">
                <a16:creationId xmlns:a16="http://schemas.microsoft.com/office/drawing/2014/main" id="{DE11768C-8EAB-86FE-D901-11BB0E5CD96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13607" y="762840"/>
            <a:ext cx="3576315" cy="1924050"/>
          </a:xfrm>
          <a:prstGeom prst="rect">
            <a:avLst/>
          </a:prstGeom>
          <a:noFill/>
        </p:spPr>
      </p:pic>
      <p:pic>
        <p:nvPicPr>
          <p:cNvPr id="13" name="Picture 12">
            <a:extLst>
              <a:ext uri="{FF2B5EF4-FFF2-40B4-BE49-F238E27FC236}">
                <a16:creationId xmlns:a16="http://schemas.microsoft.com/office/drawing/2014/main" id="{B64D7822-87EE-069D-FE41-B758EAEB0B9F}"/>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bwMode="auto">
          <a:xfrm>
            <a:off x="315310" y="4053175"/>
            <a:ext cx="4586082" cy="2604770"/>
          </a:xfrm>
          <a:prstGeom prst="rect">
            <a:avLst/>
          </a:prstGeom>
          <a:noFill/>
        </p:spPr>
      </p:pic>
      <p:pic>
        <p:nvPicPr>
          <p:cNvPr id="14" name="Picture 13">
            <a:extLst>
              <a:ext uri="{FF2B5EF4-FFF2-40B4-BE49-F238E27FC236}">
                <a16:creationId xmlns:a16="http://schemas.microsoft.com/office/drawing/2014/main" id="{A8F9682A-DBB8-CABD-07CE-D045D76FD7CF}"/>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bwMode="auto">
          <a:xfrm>
            <a:off x="4868830" y="3301259"/>
            <a:ext cx="3959860" cy="2289175"/>
          </a:xfrm>
          <a:prstGeom prst="rect">
            <a:avLst/>
          </a:prstGeom>
          <a:noFill/>
        </p:spPr>
      </p:pic>
    </p:spTree>
    <p:extLst>
      <p:ext uri="{BB962C8B-B14F-4D97-AF65-F5344CB8AC3E}">
        <p14:creationId xmlns:p14="http://schemas.microsoft.com/office/powerpoint/2010/main" val="18706365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1467</TotalTime>
  <Words>1973</Words>
  <Application>Microsoft Office PowerPoint</Application>
  <PresentationFormat>On-screen Show (4:3)</PresentationFormat>
  <Paragraphs>287</Paragraphs>
  <Slides>19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Myriad Pro Cond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Eugen STAN</dc:creator>
  <cp:lastModifiedBy>Dumitru Tucu</cp:lastModifiedBy>
  <cp:revision>67</cp:revision>
  <cp:lastPrinted>2023-02-24T12:00:51Z</cp:lastPrinted>
  <dcterms:created xsi:type="dcterms:W3CDTF">2014-09-16T06:51:42Z</dcterms:created>
  <dcterms:modified xsi:type="dcterms:W3CDTF">2026-03-23T20:04:15Z</dcterms:modified>
</cp:coreProperties>
</file>